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79" r:id="rId3"/>
    <p:sldId id="361" r:id="rId4"/>
    <p:sldId id="388" r:id="rId5"/>
    <p:sldId id="362" r:id="rId6"/>
    <p:sldId id="380" r:id="rId7"/>
    <p:sldId id="368" r:id="rId8"/>
    <p:sldId id="372" r:id="rId9"/>
    <p:sldId id="381" r:id="rId10"/>
    <p:sldId id="387" r:id="rId11"/>
    <p:sldId id="386" r:id="rId12"/>
    <p:sldId id="384" r:id="rId13"/>
    <p:sldId id="357" r:id="rId14"/>
  </p:sldIdLst>
  <p:sldSz cx="9144000" cy="6858000" type="screen4x3"/>
  <p:notesSz cx="6858000" cy="9144000"/>
  <p:embeddedFontLst>
    <p:embeddedFont>
      <p:font typeface="AU Passata" panose="020B0503030502030804" pitchFamily="34" charset="0"/>
      <p:regular r:id="rId17"/>
      <p:bold r:id="rId18"/>
    </p:embeddedFont>
    <p:embeddedFont>
      <p:font typeface="AU Peto" panose="040C0B07020602020301" pitchFamily="82" charset="0"/>
      <p:regular r:id="rId1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U Passata" panose="020B05030305020308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U Passata" panose="020B05030305020308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U Passata" panose="020B05030305020308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U Passata" panose="020B05030305020308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U Passata" panose="020B05030305020308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U Passata" panose="020B05030305020308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U Passata" panose="020B05030305020308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U Passata" panose="020B05030305020308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U Passata" panose="020B05030305020308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1" autoAdjust="0"/>
    <p:restoredTop sz="93465" autoAdjust="0"/>
  </p:normalViewPr>
  <p:slideViewPr>
    <p:cSldViewPr>
      <p:cViewPr varScale="1">
        <p:scale>
          <a:sx n="115" d="100"/>
          <a:sy n="115" d="100"/>
        </p:scale>
        <p:origin x="87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https://di365-my.sharepoint.com/personal/mhni_di_dk/Documents/Graf_samling_Bestyrelse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https://di365-my.sharepoint.com/personal/mhni_di_dk/Documents/Graf_samling_Bestyrelse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3.xml"/><Relationship Id="rId4" Type="http://schemas.openxmlformats.org/officeDocument/2006/relationships/oleObject" Target="http://go.di.prod/cases/ESG475/DI-2018-11050/Dokumenter/Off_Privat%20+%20ledelse/Datasamling%20-%20Ledels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408211904546416E-2"/>
          <c:y val="9.404343292704849E-2"/>
          <c:w val="0.88871739580270315"/>
          <c:h val="0.67171430625966289"/>
        </c:manualLayout>
      </c:layout>
      <c:lineChart>
        <c:grouping val="standard"/>
        <c:varyColors val="0"/>
        <c:ser>
          <c:idx val="2"/>
          <c:order val="0"/>
          <c:tx>
            <c:strRef>
              <c:f>Data!$E$2</c:f>
              <c:strCache>
                <c:ptCount val="1"/>
                <c:pt idx="0">
                  <c:v>EU28</c:v>
                </c:pt>
              </c:strCache>
            </c:strRef>
          </c:tx>
          <c:spPr>
            <a:ln w="28575" cap="rnd">
              <a:solidFill>
                <a:srgbClr val="BEBEBE"/>
              </a:solidFill>
              <a:round/>
            </a:ln>
          </c:spPr>
          <c:marker>
            <c:symbol val="none"/>
          </c:marker>
          <c:cat>
            <c:numRef>
              <c:f>Data!$B$3:$B$18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Data!$E$3:$E$18</c:f>
              <c:numCache>
                <c:formatCode>General</c:formatCode>
                <c:ptCount val="16"/>
                <c:pt idx="0">
                  <c:v>8.5</c:v>
                </c:pt>
                <c:pt idx="1">
                  <c:v>9</c:v>
                </c:pt>
                <c:pt idx="2">
                  <c:v>9.8000000000000007</c:v>
                </c:pt>
                <c:pt idx="3">
                  <c:v>9.6999999999999993</c:v>
                </c:pt>
                <c:pt idx="4">
                  <c:v>10.4</c:v>
                </c:pt>
                <c:pt idx="5">
                  <c:v>10.8</c:v>
                </c:pt>
                <c:pt idx="6">
                  <c:v>11</c:v>
                </c:pt>
                <c:pt idx="7">
                  <c:v>11.9</c:v>
                </c:pt>
                <c:pt idx="8">
                  <c:v>13.7</c:v>
                </c:pt>
                <c:pt idx="9">
                  <c:v>15.8</c:v>
                </c:pt>
                <c:pt idx="10">
                  <c:v>17.8</c:v>
                </c:pt>
                <c:pt idx="11">
                  <c:v>20.2</c:v>
                </c:pt>
                <c:pt idx="12">
                  <c:v>22.7</c:v>
                </c:pt>
                <c:pt idx="13">
                  <c:v>23.9</c:v>
                </c:pt>
                <c:pt idx="14">
                  <c:v>25.3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E87-45B9-A797-072F8E486950}"/>
            </c:ext>
          </c:extLst>
        </c:ser>
        <c:ser>
          <c:idx val="3"/>
          <c:order val="1"/>
          <c:tx>
            <c:strRef>
              <c:f>Data!$F$2</c:f>
              <c:strCache>
                <c:ptCount val="1"/>
                <c:pt idx="0">
                  <c:v>C20</c:v>
                </c:pt>
              </c:strCache>
            </c:strRef>
          </c:tx>
          <c:spPr>
            <a:ln w="28575" cap="rnd">
              <a:solidFill>
                <a:srgbClr val="C10076"/>
              </a:solidFill>
              <a:round/>
            </a:ln>
          </c:spPr>
          <c:marker>
            <c:symbol val="none"/>
          </c:marker>
          <c:cat>
            <c:numRef>
              <c:f>Data!$B$3:$B$18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Data!$F$3:$F$18</c:f>
              <c:numCache>
                <c:formatCode>General</c:formatCode>
                <c:ptCount val="16"/>
                <c:pt idx="0">
                  <c:v>12.5</c:v>
                </c:pt>
                <c:pt idx="1">
                  <c:v>11.3</c:v>
                </c:pt>
                <c:pt idx="2">
                  <c:v>11</c:v>
                </c:pt>
                <c:pt idx="3">
                  <c:v>12.1</c:v>
                </c:pt>
                <c:pt idx="4">
                  <c:v>15.3</c:v>
                </c:pt>
                <c:pt idx="5">
                  <c:v>16.899999999999999</c:v>
                </c:pt>
                <c:pt idx="6">
                  <c:v>17.600000000000001</c:v>
                </c:pt>
                <c:pt idx="7">
                  <c:v>17.7</c:v>
                </c:pt>
                <c:pt idx="8">
                  <c:v>16.3</c:v>
                </c:pt>
                <c:pt idx="9">
                  <c:v>20.8</c:v>
                </c:pt>
                <c:pt idx="10">
                  <c:v>22.9</c:v>
                </c:pt>
                <c:pt idx="11">
                  <c:v>24</c:v>
                </c:pt>
                <c:pt idx="12">
                  <c:v>25.8</c:v>
                </c:pt>
                <c:pt idx="13">
                  <c:v>27.1</c:v>
                </c:pt>
                <c:pt idx="14">
                  <c:v>30.3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E87-45B9-A797-072F8E486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1461664"/>
        <c:axId val="581462840"/>
      </c:lineChart>
      <c:catAx>
        <c:axId val="581461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581462840"/>
        <c:crosses val="autoZero"/>
        <c:auto val="1"/>
        <c:lblAlgn val="ctr"/>
        <c:lblOffset val="100"/>
        <c:noMultiLvlLbl val="0"/>
      </c:catAx>
      <c:valAx>
        <c:axId val="58146284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BEBEBE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58146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a-DK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408211904546416E-2"/>
          <c:y val="9.404343292704849E-2"/>
          <c:w val="0.88871739580270315"/>
          <c:h val="0.67171430625966289"/>
        </c:manualLayout>
      </c:layout>
      <c:lineChart>
        <c:grouping val="standard"/>
        <c:varyColors val="0"/>
        <c:ser>
          <c:idx val="0"/>
          <c:order val="0"/>
          <c:tx>
            <c:strRef>
              <c:f>Data!$C$2</c:f>
              <c:strCache>
                <c:ptCount val="1"/>
                <c:pt idx="0">
                  <c:v>Børsnoterede</c:v>
                </c:pt>
              </c:strCache>
            </c:strRef>
          </c:tx>
          <c:spPr>
            <a:ln w="28575" cap="rnd">
              <a:solidFill>
                <a:srgbClr val="0092D7"/>
              </a:solidFill>
              <a:round/>
            </a:ln>
          </c:spPr>
          <c:marker>
            <c:symbol val="none"/>
          </c:marker>
          <c:cat>
            <c:numRef>
              <c:f>Data!$B$3:$B$18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Data!$C$3:$C$18</c:f>
              <c:numCache>
                <c:formatCode>General</c:formatCode>
                <c:ptCount val="16"/>
                <c:pt idx="9">
                  <c:v>9.6</c:v>
                </c:pt>
                <c:pt idx="10">
                  <c:v>9.6999999999999993</c:v>
                </c:pt>
                <c:pt idx="11">
                  <c:v>11.8</c:v>
                </c:pt>
                <c:pt idx="12">
                  <c:v>14.7</c:v>
                </c:pt>
                <c:pt idx="13">
                  <c:v>15.9</c:v>
                </c:pt>
                <c:pt idx="14">
                  <c:v>15.9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87-45B9-A797-072F8E486950}"/>
            </c:ext>
          </c:extLst>
        </c:ser>
        <c:ser>
          <c:idx val="1"/>
          <c:order val="1"/>
          <c:tx>
            <c:strRef>
              <c:f>Data!$D$2</c:f>
              <c:strCache>
                <c:ptCount val="1"/>
                <c:pt idx="0">
                  <c:v>1.122 Største</c:v>
                </c:pt>
              </c:strCache>
            </c:strRef>
          </c:tx>
          <c:spPr>
            <a:ln w="28575" cap="rnd">
              <a:solidFill>
                <a:srgbClr val="464646"/>
              </a:solidFill>
              <a:round/>
            </a:ln>
          </c:spPr>
          <c:marker>
            <c:symbol val="none"/>
          </c:marker>
          <c:cat>
            <c:numRef>
              <c:f>Data!$B$3:$B$18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Data!$D$3:$D$18</c:f>
              <c:numCache>
                <c:formatCode>General</c:formatCode>
                <c:ptCount val="16"/>
                <c:pt idx="5">
                  <c:v>9.6</c:v>
                </c:pt>
                <c:pt idx="6">
                  <c:v>10.3</c:v>
                </c:pt>
                <c:pt idx="7">
                  <c:v>10.5</c:v>
                </c:pt>
                <c:pt idx="8">
                  <c:v>10.9</c:v>
                </c:pt>
                <c:pt idx="9">
                  <c:v>11.6</c:v>
                </c:pt>
                <c:pt idx="10">
                  <c:v>12.3</c:v>
                </c:pt>
                <c:pt idx="11">
                  <c:v>13.2</c:v>
                </c:pt>
                <c:pt idx="12">
                  <c:v>14.2</c:v>
                </c:pt>
                <c:pt idx="13">
                  <c:v>15.3</c:v>
                </c:pt>
                <c:pt idx="14">
                  <c:v>15.2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87-45B9-A797-072F8E486950}"/>
            </c:ext>
          </c:extLst>
        </c:ser>
        <c:ser>
          <c:idx val="2"/>
          <c:order val="2"/>
          <c:tx>
            <c:strRef>
              <c:f>Data!$E$2</c:f>
              <c:strCache>
                <c:ptCount val="1"/>
                <c:pt idx="0">
                  <c:v>EU28</c:v>
                </c:pt>
              </c:strCache>
            </c:strRef>
          </c:tx>
          <c:spPr>
            <a:ln w="28575" cap="rnd">
              <a:solidFill>
                <a:srgbClr val="BEBEBE"/>
              </a:solidFill>
              <a:round/>
            </a:ln>
          </c:spPr>
          <c:marker>
            <c:symbol val="none"/>
          </c:marker>
          <c:cat>
            <c:numRef>
              <c:f>Data!$B$3:$B$18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Data!$E$3:$E$18</c:f>
              <c:numCache>
                <c:formatCode>General</c:formatCode>
                <c:ptCount val="16"/>
                <c:pt idx="0">
                  <c:v>8.5</c:v>
                </c:pt>
                <c:pt idx="1">
                  <c:v>9</c:v>
                </c:pt>
                <c:pt idx="2">
                  <c:v>9.8000000000000007</c:v>
                </c:pt>
                <c:pt idx="3">
                  <c:v>9.6999999999999993</c:v>
                </c:pt>
                <c:pt idx="4">
                  <c:v>10.4</c:v>
                </c:pt>
                <c:pt idx="5">
                  <c:v>10.8</c:v>
                </c:pt>
                <c:pt idx="6">
                  <c:v>11</c:v>
                </c:pt>
                <c:pt idx="7">
                  <c:v>11.9</c:v>
                </c:pt>
                <c:pt idx="8">
                  <c:v>13.7</c:v>
                </c:pt>
                <c:pt idx="9">
                  <c:v>15.8</c:v>
                </c:pt>
                <c:pt idx="10">
                  <c:v>17.8</c:v>
                </c:pt>
                <c:pt idx="11">
                  <c:v>20.2</c:v>
                </c:pt>
                <c:pt idx="12">
                  <c:v>22.7</c:v>
                </c:pt>
                <c:pt idx="13">
                  <c:v>23.9</c:v>
                </c:pt>
                <c:pt idx="14">
                  <c:v>25.3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E87-45B9-A797-072F8E486950}"/>
            </c:ext>
          </c:extLst>
        </c:ser>
        <c:ser>
          <c:idx val="3"/>
          <c:order val="3"/>
          <c:tx>
            <c:strRef>
              <c:f>Data!$F$2</c:f>
              <c:strCache>
                <c:ptCount val="1"/>
                <c:pt idx="0">
                  <c:v>C20</c:v>
                </c:pt>
              </c:strCache>
            </c:strRef>
          </c:tx>
          <c:spPr>
            <a:ln w="28575" cap="rnd">
              <a:solidFill>
                <a:srgbClr val="C10076"/>
              </a:solidFill>
              <a:round/>
            </a:ln>
          </c:spPr>
          <c:marker>
            <c:symbol val="none"/>
          </c:marker>
          <c:cat>
            <c:numRef>
              <c:f>Data!$B$3:$B$18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Data!$F$3:$F$18</c:f>
              <c:numCache>
                <c:formatCode>General</c:formatCode>
                <c:ptCount val="16"/>
                <c:pt idx="0">
                  <c:v>12.5</c:v>
                </c:pt>
                <c:pt idx="1">
                  <c:v>11.3</c:v>
                </c:pt>
                <c:pt idx="2">
                  <c:v>11</c:v>
                </c:pt>
                <c:pt idx="3">
                  <c:v>12.1</c:v>
                </c:pt>
                <c:pt idx="4">
                  <c:v>15.3</c:v>
                </c:pt>
                <c:pt idx="5">
                  <c:v>16.899999999999999</c:v>
                </c:pt>
                <c:pt idx="6">
                  <c:v>17.600000000000001</c:v>
                </c:pt>
                <c:pt idx="7">
                  <c:v>17.7</c:v>
                </c:pt>
                <c:pt idx="8">
                  <c:v>16.3</c:v>
                </c:pt>
                <c:pt idx="9">
                  <c:v>20.8</c:v>
                </c:pt>
                <c:pt idx="10">
                  <c:v>22.9</c:v>
                </c:pt>
                <c:pt idx="11">
                  <c:v>24</c:v>
                </c:pt>
                <c:pt idx="12">
                  <c:v>25.8</c:v>
                </c:pt>
                <c:pt idx="13">
                  <c:v>27.1</c:v>
                </c:pt>
                <c:pt idx="14">
                  <c:v>30.3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E87-45B9-A797-072F8E486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1461664"/>
        <c:axId val="581462840"/>
      </c:lineChart>
      <c:catAx>
        <c:axId val="581461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581462840"/>
        <c:crosses val="autoZero"/>
        <c:auto val="1"/>
        <c:lblAlgn val="ctr"/>
        <c:lblOffset val="100"/>
        <c:noMultiLvlLbl val="0"/>
      </c:catAx>
      <c:valAx>
        <c:axId val="58146284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BEBEBE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58146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a-DK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20663326175137"/>
          <c:y val="0.10275736366287549"/>
          <c:w val="0.86500795355126059"/>
          <c:h val="0.78379477243317264"/>
        </c:manualLayout>
      </c:layout>
      <c:lineChart>
        <c:grouping val="standard"/>
        <c:varyColors val="0"/>
        <c:ser>
          <c:idx val="2"/>
          <c:order val="0"/>
          <c:tx>
            <c:strRef>
              <c:f>'Andel K i privat ledelse'!$C$27</c:f>
              <c:strCache>
                <c:ptCount val="1"/>
                <c:pt idx="0">
                  <c:v>CEO</c:v>
                </c:pt>
              </c:strCache>
            </c:strRef>
          </c:tx>
          <c:spPr>
            <a:ln w="50800" cap="rnd">
              <a:solidFill>
                <a:srgbClr val="0092D7"/>
              </a:solidFill>
              <a:round/>
            </a:ln>
            <a:effectLst/>
          </c:spPr>
          <c:marker>
            <c:symbol val="none"/>
          </c:marker>
          <c:cat>
            <c:numRef>
              <c:f>'Andel K i privat ledelse'!$B$28:$B$43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'Andel K i privat ledelse'!$C$28:$C$43</c:f>
              <c:numCache>
                <c:formatCode>General</c:formatCode>
                <c:ptCount val="15"/>
                <c:pt idx="0">
                  <c:v>6.7434000000000003</c:v>
                </c:pt>
                <c:pt idx="1">
                  <c:v>6.7579000000000002</c:v>
                </c:pt>
                <c:pt idx="2">
                  <c:v>7.7217000000000002</c:v>
                </c:pt>
                <c:pt idx="3">
                  <c:v>7.7817999999999996</c:v>
                </c:pt>
                <c:pt idx="4">
                  <c:v>7.9344999999999999</c:v>
                </c:pt>
                <c:pt idx="5">
                  <c:v>8.6806999999999999</c:v>
                </c:pt>
                <c:pt idx="6">
                  <c:v>8.6138999999999992</c:v>
                </c:pt>
                <c:pt idx="7">
                  <c:v>10.0108</c:v>
                </c:pt>
                <c:pt idx="8">
                  <c:v>9.7690000000000001</c:v>
                </c:pt>
                <c:pt idx="9">
                  <c:v>11.0227</c:v>
                </c:pt>
                <c:pt idx="10">
                  <c:v>11.982200000000001</c:v>
                </c:pt>
                <c:pt idx="11">
                  <c:v>13.1142</c:v>
                </c:pt>
                <c:pt idx="12">
                  <c:v>12.438499999999999</c:v>
                </c:pt>
                <c:pt idx="13">
                  <c:v>12.396100000000001</c:v>
                </c:pt>
                <c:pt idx="14">
                  <c:v>12.173400000000001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1B-4414-8DC9-6040F445FFA6}"/>
            </c:ext>
          </c:extLst>
        </c:ser>
        <c:ser>
          <c:idx val="1"/>
          <c:order val="1"/>
          <c:tx>
            <c:strRef>
              <c:f>'Andel K i privat ledelse'!$D$27</c:f>
              <c:strCache>
                <c:ptCount val="1"/>
                <c:pt idx="0">
                  <c:v>VP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'Andel K i privat ledelse'!$B$28:$B$43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'Andel K i privat ledelse'!$D$28:$D$43</c:f>
              <c:numCache>
                <c:formatCode>General</c:formatCode>
                <c:ptCount val="15"/>
                <c:pt idx="0">
                  <c:v>13.936199999999999</c:v>
                </c:pt>
                <c:pt idx="1">
                  <c:v>14.8423</c:v>
                </c:pt>
                <c:pt idx="2">
                  <c:v>14.8986</c:v>
                </c:pt>
                <c:pt idx="3">
                  <c:v>15.0097</c:v>
                </c:pt>
                <c:pt idx="4">
                  <c:v>15.811400000000001</c:v>
                </c:pt>
                <c:pt idx="5">
                  <c:v>16.875</c:v>
                </c:pt>
                <c:pt idx="6">
                  <c:v>17.270499999999998</c:v>
                </c:pt>
                <c:pt idx="7">
                  <c:v>18.107800000000001</c:v>
                </c:pt>
                <c:pt idx="8">
                  <c:v>17.9131</c:v>
                </c:pt>
                <c:pt idx="9">
                  <c:v>18.202000000000002</c:v>
                </c:pt>
                <c:pt idx="10">
                  <c:v>18.882300000000001</c:v>
                </c:pt>
                <c:pt idx="11">
                  <c:v>19.693000000000001</c:v>
                </c:pt>
                <c:pt idx="12">
                  <c:v>20.2239</c:v>
                </c:pt>
                <c:pt idx="13">
                  <c:v>20.423500000000001</c:v>
                </c:pt>
                <c:pt idx="14">
                  <c:v>20.94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1B-4414-8DC9-6040F445FFA6}"/>
            </c:ext>
          </c:extLst>
        </c:ser>
        <c:ser>
          <c:idx val="3"/>
          <c:order val="2"/>
          <c:tx>
            <c:strRef>
              <c:f>'Andel K i privat ledelse'!$G$27</c:f>
              <c:strCache>
                <c:ptCount val="1"/>
                <c:pt idx="0">
                  <c:v>Kvinder i det private</c:v>
                </c:pt>
              </c:strCache>
            </c:strRef>
          </c:tx>
          <c:spPr>
            <a:ln w="101600" cap="rnd">
              <a:solidFill>
                <a:srgbClr val="6E6E6E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'Andel K i privat ledelse'!$B$28:$B$43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'Andel K i privat ledelse'!$G$28:$G$43</c:f>
              <c:numCache>
                <c:formatCode>General</c:formatCode>
                <c:ptCount val="15"/>
                <c:pt idx="5">
                  <c:v>32.629600000000003</c:v>
                </c:pt>
                <c:pt idx="6">
                  <c:v>32.978099999999998</c:v>
                </c:pt>
                <c:pt idx="7">
                  <c:v>32.499699999999997</c:v>
                </c:pt>
                <c:pt idx="8">
                  <c:v>31.930499999999999</c:v>
                </c:pt>
                <c:pt idx="9">
                  <c:v>31.8794</c:v>
                </c:pt>
                <c:pt idx="10">
                  <c:v>31.740400000000001</c:v>
                </c:pt>
                <c:pt idx="11">
                  <c:v>31.6479</c:v>
                </c:pt>
                <c:pt idx="12">
                  <c:v>32.0899</c:v>
                </c:pt>
                <c:pt idx="13">
                  <c:v>32.69</c:v>
                </c:pt>
                <c:pt idx="14">
                  <c:v>32.9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21B-4414-8DC9-6040F445F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0251936"/>
        <c:axId val="470249584"/>
      </c:lineChart>
      <c:catAx>
        <c:axId val="470251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>
                <a:lumMod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20000"/>
                </a:solidFill>
                <a:latin typeface="arial"/>
                <a:ea typeface="arial"/>
                <a:cs typeface="arial"/>
              </a:defRPr>
            </a:pPr>
            <a:endParaRPr lang="da-DK"/>
          </a:p>
        </c:txPr>
        <c:crossAx val="470249584"/>
        <c:crosses val="autoZero"/>
        <c:auto val="1"/>
        <c:lblAlgn val="ctr"/>
        <c:lblOffset val="100"/>
        <c:noMultiLvlLbl val="0"/>
      </c:catAx>
      <c:valAx>
        <c:axId val="47024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2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Pct.</a:t>
                </a:r>
              </a:p>
            </c:rich>
          </c:tx>
          <c:layout>
            <c:manualLayout>
              <c:xMode val="edge"/>
              <c:yMode val="edge"/>
              <c:x val="4.8349518810148734E-2"/>
              <c:y val="2.382545931758530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rgbClr val="020000"/>
                  </a:solidFill>
                  <a:latin typeface="arial"/>
                  <a:ea typeface="arial"/>
                  <a:cs typeface="arial"/>
                </a:defRPr>
              </a:pPr>
              <a:endParaRPr lang="da-DK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rgbClr val="000000">
                <a:lumMod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20000"/>
                </a:solidFill>
                <a:latin typeface="arial"/>
                <a:ea typeface="arial"/>
                <a:cs typeface="arial"/>
              </a:defRPr>
            </a:pPr>
            <a:endParaRPr lang="da-DK"/>
          </a:p>
        </c:txPr>
        <c:crossAx val="4702519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0.00399</cdr:x>
      <cdr:y>0.87281</cdr:y>
    </cdr:from>
    <cdr:to>
      <cdr:x>0.99758</cdr:x>
      <cdr:y>1</cdr:y>
    </cdr:to>
    <cdr:sp macro="" textlink="">
      <cdr:nvSpPr>
        <cdr:cNvPr id="5" name="NoteShape">
          <a:extLst xmlns:a="http://schemas.openxmlformats.org/drawingml/2006/main">
            <a:ext uri="{FF2B5EF4-FFF2-40B4-BE49-F238E27FC236}">
              <a16:creationId xmlns:a16="http://schemas.microsoft.com/office/drawing/2014/main" id="{2DEFD439-B781-42C5-BD76-185ED9334E97}"/>
            </a:ext>
          </a:extLst>
        </cdr:cNvPr>
        <cdr:cNvSpPr txBox="1"/>
      </cdr:nvSpPr>
      <cdr:spPr>
        <a:xfrm xmlns:a="http://schemas.openxmlformats.org/drawingml/2006/main">
          <a:off x="18318" y="2427546"/>
          <a:ext cx="4561634" cy="3537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31750" tIns="0" rIns="31750" bIns="0" rtlCol="0">
          <a:spAutoFit/>
        </a:bodyPr>
        <a:lstStyle xmlns:a="http://schemas.openxmlformats.org/drawingml/2006/main"/>
        <a:p xmlns:a="http://schemas.openxmlformats.org/drawingml/2006/main">
          <a:r>
            <a:rPr lang="da-DK" sz="800">
              <a:solidFill>
                <a:srgbClr val="000000"/>
              </a:solidFill>
              <a:latin typeface="Arial" panose="020B0604020202020204" pitchFamily="34" charset="0"/>
            </a:rPr>
            <a:t>Note:</a:t>
          </a:r>
          <a:r>
            <a:rPr lang="da-DK" sz="800" baseline="0">
              <a:solidFill>
                <a:srgbClr val="000000"/>
              </a:solidFill>
              <a:latin typeface="Arial" panose="020B0604020202020204" pitchFamily="34" charset="0"/>
            </a:rPr>
            <a:t> Generalforsamlingsvalgte bestyrelsesmedlemmer, dog inkl. medarbejdervalgte i opgørelserne for C20 selskaber i  Danmark og i EU28.</a:t>
          </a:r>
        </a:p>
        <a:p xmlns:a="http://schemas.openxmlformats.org/drawingml/2006/main">
          <a:r>
            <a:rPr lang="da-DK" sz="800" baseline="0">
              <a:solidFill>
                <a:srgbClr val="000000"/>
              </a:solidFill>
              <a:latin typeface="Arial" panose="020B0604020202020204" pitchFamily="34" charset="0"/>
            </a:rPr>
            <a:t>Kilde: EIGE, Erhvervsstyrelsen samt DI Analyse. </a:t>
          </a:r>
          <a:endParaRPr lang="da-DK" sz="800">
            <a:solidFill>
              <a:srgbClr val="000000"/>
            </a:solidFill>
            <a:latin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0.02125</cdr:y>
    </cdr:from>
    <cdr:to>
      <cdr:x>0.16844</cdr:x>
      <cdr:y>0.06895</cdr:y>
    </cdr:to>
    <cdr:sp macro="" textlink="">
      <cdr:nvSpPr>
        <cdr:cNvPr id="4" name="AxisTitleValueLeft">
          <a:extLst xmlns:a="http://schemas.openxmlformats.org/drawingml/2006/main">
            <a:ext uri="{FF2B5EF4-FFF2-40B4-BE49-F238E27FC236}">
              <a16:creationId xmlns:a16="http://schemas.microsoft.com/office/drawing/2014/main" id="{9D61ED00-05A7-4637-848D-B9E9240EA27C}"/>
            </a:ext>
          </a:extLst>
        </cdr:cNvPr>
        <cdr:cNvSpPr txBox="1"/>
      </cdr:nvSpPr>
      <cdr:spPr>
        <a:xfrm xmlns:a="http://schemas.openxmlformats.org/drawingml/2006/main">
          <a:off x="0" y="59113"/>
          <a:ext cx="773331" cy="132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31750" tIns="0" rIns="31750" bIns="0" rtlCol="0">
          <a:spAutoFit/>
        </a:bodyPr>
        <a:lstStyle xmlns:a="http://schemas.openxmlformats.org/drawingml/2006/main"/>
        <a:p xmlns:a="http://schemas.openxmlformats.org/drawingml/2006/main">
          <a:r>
            <a:rPr lang="da-DK" sz="900">
              <a:solidFill>
                <a:srgbClr val="000000"/>
              </a:solidFill>
              <a:latin typeface="Arial" panose="020B0604020202020204" pitchFamily="34" charset="0"/>
            </a:rPr>
            <a:t>Pct.</a:t>
          </a:r>
        </a:p>
      </cdr:txBody>
    </cdr:sp>
  </cdr:relSizeAnchor>
  <cdr:relSizeAnchor xmlns:cdr="http://schemas.openxmlformats.org/drawingml/2006/chartDrawing">
    <cdr:from>
      <cdr:x>0.00553</cdr:x>
      <cdr:y>0.06119</cdr:y>
    </cdr:from>
    <cdr:to>
      <cdr:x>0.01251</cdr:x>
      <cdr:y>0.08681</cdr:y>
    </cdr:to>
    <cdr:sp macro="" textlink="">
      <cdr:nvSpPr>
        <cdr:cNvPr id="3" name="SubTitle">
          <a:extLst xmlns:a="http://schemas.openxmlformats.org/drawingml/2006/main">
            <a:ext uri="{FF2B5EF4-FFF2-40B4-BE49-F238E27FC236}">
              <a16:creationId xmlns:a16="http://schemas.microsoft.com/office/drawing/2014/main" id="{773D1333-3980-40DD-9C81-6888B997D6B5}"/>
            </a:ext>
          </a:extLst>
        </cdr:cNvPr>
        <cdr:cNvSpPr txBox="1"/>
      </cdr:nvSpPr>
      <cdr:spPr>
        <a:xfrm xmlns:a="http://schemas.openxmlformats.org/drawingml/2006/main">
          <a:off x="50800" y="334524"/>
          <a:ext cx="64185" cy="140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31750" tIns="0" rIns="31750" bIns="0" rtlCol="0">
          <a:spAutoFit/>
        </a:bodyPr>
        <a:lstStyle xmlns:a="http://schemas.openxmlformats.org/drawingml/2006/main"/>
        <a:p xmlns:a="http://schemas.openxmlformats.org/drawingml/2006/main">
          <a:endParaRPr lang="da-DK" sz="950">
            <a:solidFill>
              <a:srgbClr val="000000"/>
            </a:solidFill>
            <a:latin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0.00553</cdr:x>
      <cdr:y>0.00929</cdr:y>
    </cdr:from>
    <cdr:to>
      <cdr:x>0.90674</cdr:x>
      <cdr:y>0.06762</cdr:y>
    </cdr:to>
    <cdr:sp macro="" textlink="">
      <cdr:nvSpPr>
        <cdr:cNvPr id="2" name="SDTitle">
          <a:extLst xmlns:a="http://schemas.openxmlformats.org/drawingml/2006/main">
            <a:ext uri="{FF2B5EF4-FFF2-40B4-BE49-F238E27FC236}">
              <a16:creationId xmlns:a16="http://schemas.microsoft.com/office/drawing/2014/main" id="{3F12334B-41E7-43F4-81D4-AB42644B043B}"/>
            </a:ext>
          </a:extLst>
        </cdr:cNvPr>
        <cdr:cNvSpPr txBox="1"/>
      </cdr:nvSpPr>
      <cdr:spPr>
        <a:xfrm xmlns:a="http://schemas.openxmlformats.org/drawingml/2006/main">
          <a:off x="24704" y="25838"/>
          <a:ext cx="4025908" cy="1622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31750" tIns="0" rIns="31750" bIns="0" rtlCol="0">
          <a:spAutoFit/>
        </a:bodyPr>
        <a:lstStyle xmlns:a="http://schemas.openxmlformats.org/drawingml/2006/main"/>
        <a:p xmlns:a="http://schemas.openxmlformats.org/drawingml/2006/main">
          <a:endParaRPr lang="da-DK" sz="1100" b="1" i="0">
            <a:solidFill>
              <a:srgbClr val="000000"/>
            </a:solidFill>
            <a:latin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0.86507</cdr:x>
      <cdr:y>0.25213</cdr:y>
    </cdr:from>
    <cdr:to>
      <cdr:x>1</cdr:x>
      <cdr:y>0.29983</cdr:y>
    </cdr:to>
    <cdr:sp macro="" textlink="">
      <cdr:nvSpPr>
        <cdr:cNvPr id="9" name="TextBox 6">
          <a:extLst xmlns:a="http://schemas.openxmlformats.org/drawingml/2006/main"/>
        </cdr:cNvPr>
        <cdr:cNvSpPr txBox="1"/>
      </cdr:nvSpPr>
      <cdr:spPr>
        <a:xfrm xmlns:a="http://schemas.openxmlformats.org/drawingml/2006/main">
          <a:off x="3971580" y="701241"/>
          <a:ext cx="619470" cy="1326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900" b="1">
              <a:latin typeface="Arial" panose="020B0604020202020204" pitchFamily="34" charset="0"/>
              <a:cs typeface="Arial" panose="020B0604020202020204" pitchFamily="34" charset="0"/>
            </a:rPr>
            <a:t>EU28 'C20' </a:t>
          </a:r>
          <a:endParaRPr lang="da-DK" sz="1000" b="1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0.78987</cdr:x>
      <cdr:y>0.14825</cdr:y>
    </cdr:from>
    <cdr:to>
      <cdr:x>0.83599</cdr:x>
      <cdr:y>0.19595</cdr:y>
    </cdr:to>
    <cdr:sp macro="" textlink="">
      <cdr:nvSpPr>
        <cdr:cNvPr id="10" name="TextBox 6">
          <a:extLst xmlns:a="http://schemas.openxmlformats.org/drawingml/2006/main"/>
        </cdr:cNvPr>
        <cdr:cNvSpPr txBox="1"/>
      </cdr:nvSpPr>
      <cdr:spPr>
        <a:xfrm xmlns:a="http://schemas.openxmlformats.org/drawingml/2006/main">
          <a:off x="3626341" y="412323"/>
          <a:ext cx="211739" cy="1326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900" b="1">
              <a:latin typeface="Arial" panose="020B0604020202020204" pitchFamily="34" charset="0"/>
              <a:cs typeface="Arial" panose="020B0604020202020204" pitchFamily="34" charset="0"/>
            </a:rPr>
            <a:t>C20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0.00399</cdr:x>
      <cdr:y>0.87281</cdr:y>
    </cdr:from>
    <cdr:to>
      <cdr:x>0.99758</cdr:x>
      <cdr:y>1</cdr:y>
    </cdr:to>
    <cdr:sp macro="" textlink="">
      <cdr:nvSpPr>
        <cdr:cNvPr id="5" name="NoteShape">
          <a:extLst xmlns:a="http://schemas.openxmlformats.org/drawingml/2006/main">
            <a:ext uri="{FF2B5EF4-FFF2-40B4-BE49-F238E27FC236}">
              <a16:creationId xmlns:a16="http://schemas.microsoft.com/office/drawing/2014/main" id="{2DEFD439-B781-42C5-BD76-185ED9334E97}"/>
            </a:ext>
          </a:extLst>
        </cdr:cNvPr>
        <cdr:cNvSpPr txBox="1"/>
      </cdr:nvSpPr>
      <cdr:spPr>
        <a:xfrm xmlns:a="http://schemas.openxmlformats.org/drawingml/2006/main">
          <a:off x="18318" y="2427546"/>
          <a:ext cx="4561634" cy="3537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31750" tIns="0" rIns="31750" bIns="0" rtlCol="0">
          <a:spAutoFit/>
        </a:bodyPr>
        <a:lstStyle xmlns:a="http://schemas.openxmlformats.org/drawingml/2006/main"/>
        <a:p xmlns:a="http://schemas.openxmlformats.org/drawingml/2006/main">
          <a:r>
            <a:rPr lang="da-DK" sz="800">
              <a:solidFill>
                <a:srgbClr val="000000"/>
              </a:solidFill>
              <a:latin typeface="Arial" panose="020B0604020202020204" pitchFamily="34" charset="0"/>
            </a:rPr>
            <a:t>Note:</a:t>
          </a:r>
          <a:r>
            <a:rPr lang="da-DK" sz="800" baseline="0">
              <a:solidFill>
                <a:srgbClr val="000000"/>
              </a:solidFill>
              <a:latin typeface="Arial" panose="020B0604020202020204" pitchFamily="34" charset="0"/>
            </a:rPr>
            <a:t> Generalforsamlingsvalgte bestyrelsesmedlemmer, dog inkl. medarbejdervalgte i opgørelserne for C20 selskaber i  Danmark og i EU28.</a:t>
          </a:r>
        </a:p>
        <a:p xmlns:a="http://schemas.openxmlformats.org/drawingml/2006/main">
          <a:r>
            <a:rPr lang="da-DK" sz="800" baseline="0">
              <a:solidFill>
                <a:srgbClr val="000000"/>
              </a:solidFill>
              <a:latin typeface="Arial" panose="020B0604020202020204" pitchFamily="34" charset="0"/>
            </a:rPr>
            <a:t>Kilde: EIGE, Erhvervsstyrelsen samt DI Analyse. </a:t>
          </a:r>
          <a:endParaRPr lang="da-DK" sz="800">
            <a:solidFill>
              <a:srgbClr val="000000"/>
            </a:solidFill>
            <a:latin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0.02125</cdr:y>
    </cdr:from>
    <cdr:to>
      <cdr:x>0.16844</cdr:x>
      <cdr:y>0.06895</cdr:y>
    </cdr:to>
    <cdr:sp macro="" textlink="">
      <cdr:nvSpPr>
        <cdr:cNvPr id="4" name="AxisTitleValueLeft">
          <a:extLst xmlns:a="http://schemas.openxmlformats.org/drawingml/2006/main">
            <a:ext uri="{FF2B5EF4-FFF2-40B4-BE49-F238E27FC236}">
              <a16:creationId xmlns:a16="http://schemas.microsoft.com/office/drawing/2014/main" id="{9D61ED00-05A7-4637-848D-B9E9240EA27C}"/>
            </a:ext>
          </a:extLst>
        </cdr:cNvPr>
        <cdr:cNvSpPr txBox="1"/>
      </cdr:nvSpPr>
      <cdr:spPr>
        <a:xfrm xmlns:a="http://schemas.openxmlformats.org/drawingml/2006/main">
          <a:off x="0" y="59113"/>
          <a:ext cx="773331" cy="132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31750" tIns="0" rIns="31750" bIns="0" rtlCol="0">
          <a:spAutoFit/>
        </a:bodyPr>
        <a:lstStyle xmlns:a="http://schemas.openxmlformats.org/drawingml/2006/main"/>
        <a:p xmlns:a="http://schemas.openxmlformats.org/drawingml/2006/main">
          <a:r>
            <a:rPr lang="da-DK" sz="900">
              <a:solidFill>
                <a:srgbClr val="000000"/>
              </a:solidFill>
              <a:latin typeface="Arial" panose="020B0604020202020204" pitchFamily="34" charset="0"/>
            </a:rPr>
            <a:t>Pct.</a:t>
          </a:r>
        </a:p>
      </cdr:txBody>
    </cdr:sp>
  </cdr:relSizeAnchor>
  <cdr:relSizeAnchor xmlns:cdr="http://schemas.openxmlformats.org/drawingml/2006/chartDrawing">
    <cdr:from>
      <cdr:x>0.00553</cdr:x>
      <cdr:y>0.06119</cdr:y>
    </cdr:from>
    <cdr:to>
      <cdr:x>0.01251</cdr:x>
      <cdr:y>0.08681</cdr:y>
    </cdr:to>
    <cdr:sp macro="" textlink="">
      <cdr:nvSpPr>
        <cdr:cNvPr id="3" name="SubTitle">
          <a:extLst xmlns:a="http://schemas.openxmlformats.org/drawingml/2006/main">
            <a:ext uri="{FF2B5EF4-FFF2-40B4-BE49-F238E27FC236}">
              <a16:creationId xmlns:a16="http://schemas.microsoft.com/office/drawing/2014/main" id="{773D1333-3980-40DD-9C81-6888B997D6B5}"/>
            </a:ext>
          </a:extLst>
        </cdr:cNvPr>
        <cdr:cNvSpPr txBox="1"/>
      </cdr:nvSpPr>
      <cdr:spPr>
        <a:xfrm xmlns:a="http://schemas.openxmlformats.org/drawingml/2006/main">
          <a:off x="50800" y="334524"/>
          <a:ext cx="64185" cy="140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31750" tIns="0" rIns="31750" bIns="0" rtlCol="0">
          <a:spAutoFit/>
        </a:bodyPr>
        <a:lstStyle xmlns:a="http://schemas.openxmlformats.org/drawingml/2006/main"/>
        <a:p xmlns:a="http://schemas.openxmlformats.org/drawingml/2006/main">
          <a:endParaRPr lang="da-DK" sz="950">
            <a:solidFill>
              <a:srgbClr val="000000"/>
            </a:solidFill>
            <a:latin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0.00553</cdr:x>
      <cdr:y>0.00929</cdr:y>
    </cdr:from>
    <cdr:to>
      <cdr:x>0.90674</cdr:x>
      <cdr:y>0.06762</cdr:y>
    </cdr:to>
    <cdr:sp macro="" textlink="">
      <cdr:nvSpPr>
        <cdr:cNvPr id="2" name="SDTitle">
          <a:extLst xmlns:a="http://schemas.openxmlformats.org/drawingml/2006/main">
            <a:ext uri="{FF2B5EF4-FFF2-40B4-BE49-F238E27FC236}">
              <a16:creationId xmlns:a16="http://schemas.microsoft.com/office/drawing/2014/main" id="{3F12334B-41E7-43F4-81D4-AB42644B043B}"/>
            </a:ext>
          </a:extLst>
        </cdr:cNvPr>
        <cdr:cNvSpPr txBox="1"/>
      </cdr:nvSpPr>
      <cdr:spPr>
        <a:xfrm xmlns:a="http://schemas.openxmlformats.org/drawingml/2006/main">
          <a:off x="24704" y="25838"/>
          <a:ext cx="4025908" cy="1622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31750" tIns="0" rIns="31750" bIns="0" rtlCol="0">
          <a:spAutoFit/>
        </a:bodyPr>
        <a:lstStyle xmlns:a="http://schemas.openxmlformats.org/drawingml/2006/main"/>
        <a:p xmlns:a="http://schemas.openxmlformats.org/drawingml/2006/main">
          <a:endParaRPr lang="da-DK" sz="1100" b="1" i="0">
            <a:solidFill>
              <a:srgbClr val="000000"/>
            </a:solidFill>
            <a:latin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0.54955</cdr:x>
      <cdr:y>0.47803</cdr:y>
    </cdr:from>
    <cdr:to>
      <cdr:x>0.70438</cdr:x>
      <cdr:y>0.50901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28662DE8-48E8-46E5-89E0-D65BAD541F4D}"/>
            </a:ext>
          </a:extLst>
        </cdr:cNvPr>
        <cdr:cNvSpPr txBox="1"/>
      </cdr:nvSpPr>
      <cdr:spPr>
        <a:xfrm xmlns:a="http://schemas.openxmlformats.org/drawingml/2006/main">
          <a:off x="4392488" y="2136998"/>
          <a:ext cx="1237539" cy="138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0" tIns="0" rIns="0" bIns="0" rtlCol="0">
          <a:spAutoFit/>
        </a:bodyPr>
        <a:lstStyle xmlns:a="http://schemas.openxmlformats.org/drawingml/2006/main"/>
        <a:p xmlns:a="http://schemas.openxmlformats.org/drawingml/2006/main">
          <a:r>
            <a:rPr lang="da-DK" sz="9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a-DK" sz="900" b="1" dirty="0">
              <a:latin typeface="Arial" panose="020B0604020202020204" pitchFamily="34" charset="0"/>
              <a:cs typeface="Arial" panose="020B0604020202020204" pitchFamily="34" charset="0"/>
            </a:rPr>
            <a:t>150 </a:t>
          </a:r>
          <a:r>
            <a:rPr lang="da-DK" sz="900" b="1" dirty="0" err="1" smtClean="0">
              <a:latin typeface="Arial" panose="020B0604020202020204" pitchFamily="34" charset="0"/>
              <a:cs typeface="Arial" panose="020B0604020202020204" pitchFamily="34" charset="0"/>
            </a:rPr>
            <a:t>listed</a:t>
          </a:r>
          <a:r>
            <a:rPr lang="da-DK" sz="9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a-DK" sz="9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companies</a:t>
          </a:r>
          <a:endParaRPr lang="da-DK" sz="9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0.58713</cdr:x>
      <cdr:y>0.58736</cdr:y>
    </cdr:from>
    <cdr:to>
      <cdr:x>0.74917</cdr:x>
      <cdr:y>0.64932</cdr:y>
    </cdr:to>
    <cdr:sp macro="" textlink="">
      <cdr:nvSpPr>
        <cdr:cNvPr id="8" name="TextBox 6">
          <a:extLst xmlns:a="http://schemas.openxmlformats.org/drawingml/2006/main"/>
        </cdr:cNvPr>
        <cdr:cNvSpPr txBox="1"/>
      </cdr:nvSpPr>
      <cdr:spPr>
        <a:xfrm xmlns:a="http://schemas.openxmlformats.org/drawingml/2006/main">
          <a:off x="4331859" y="2423746"/>
          <a:ext cx="1195539" cy="2556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9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Covered</a:t>
          </a:r>
          <a:r>
            <a:rPr lang="da-DK" sz="900" b="1" dirty="0" smtClean="0">
              <a:latin typeface="Arial" panose="020B0604020202020204" pitchFamily="34" charset="0"/>
              <a:cs typeface="Arial" panose="020B0604020202020204" pitchFamily="34" charset="0"/>
            </a:rPr>
            <a:t> by Danish </a:t>
          </a:r>
          <a:r>
            <a:rPr lang="da-DK" sz="900" b="1" dirty="0" err="1" smtClean="0">
              <a:latin typeface="Arial" panose="020B0604020202020204" pitchFamily="34" charset="0"/>
              <a:cs typeface="Arial" panose="020B0604020202020204" pitchFamily="34" charset="0"/>
            </a:rPr>
            <a:t>law</a:t>
          </a:r>
          <a:r>
            <a:rPr lang="da-DK" sz="9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 xmlns:a="http://schemas.openxmlformats.org/drawingml/2006/main">
          <a:r>
            <a:rPr lang="da-DK" sz="900" b="1" dirty="0" smtClean="0">
              <a:latin typeface="Arial" panose="020B0604020202020204" pitchFamily="34" charset="0"/>
              <a:cs typeface="Arial" panose="020B0604020202020204" pitchFamily="34" charset="0"/>
            </a:rPr>
            <a:t>on </a:t>
          </a:r>
          <a:r>
            <a:rPr lang="da-DK" sz="900" b="1" dirty="0" err="1" smtClean="0">
              <a:latin typeface="Arial" panose="020B0604020202020204" pitchFamily="34" charset="0"/>
              <a:cs typeface="Arial" panose="020B0604020202020204" pitchFamily="34" charset="0"/>
            </a:rPr>
            <a:t>gender</a:t>
          </a:r>
          <a:r>
            <a:rPr lang="da-DK" sz="9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a-DK" sz="900" b="1" dirty="0" err="1" smtClean="0">
              <a:latin typeface="Arial" panose="020B0604020202020204" pitchFamily="34" charset="0"/>
              <a:cs typeface="Arial" panose="020B0604020202020204" pitchFamily="34" charset="0"/>
            </a:rPr>
            <a:t>diversity</a:t>
          </a:r>
          <a:endParaRPr lang="da-DK" sz="9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0.86507</cdr:x>
      <cdr:y>0.25213</cdr:y>
    </cdr:from>
    <cdr:to>
      <cdr:x>1</cdr:x>
      <cdr:y>0.29983</cdr:y>
    </cdr:to>
    <cdr:sp macro="" textlink="">
      <cdr:nvSpPr>
        <cdr:cNvPr id="9" name="TextBox 6">
          <a:extLst xmlns:a="http://schemas.openxmlformats.org/drawingml/2006/main"/>
        </cdr:cNvPr>
        <cdr:cNvSpPr txBox="1"/>
      </cdr:nvSpPr>
      <cdr:spPr>
        <a:xfrm xmlns:a="http://schemas.openxmlformats.org/drawingml/2006/main">
          <a:off x="3971580" y="701241"/>
          <a:ext cx="619470" cy="1326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900" b="1">
              <a:latin typeface="Arial" panose="020B0604020202020204" pitchFamily="34" charset="0"/>
              <a:cs typeface="Arial" panose="020B0604020202020204" pitchFamily="34" charset="0"/>
            </a:rPr>
            <a:t>EU28 'C20' </a:t>
          </a:r>
          <a:endParaRPr lang="da-DK" sz="1000" b="1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0.78987</cdr:x>
      <cdr:y>0.14825</cdr:y>
    </cdr:from>
    <cdr:to>
      <cdr:x>0.83599</cdr:x>
      <cdr:y>0.19595</cdr:y>
    </cdr:to>
    <cdr:sp macro="" textlink="">
      <cdr:nvSpPr>
        <cdr:cNvPr id="10" name="TextBox 6">
          <a:extLst xmlns:a="http://schemas.openxmlformats.org/drawingml/2006/main"/>
        </cdr:cNvPr>
        <cdr:cNvSpPr txBox="1"/>
      </cdr:nvSpPr>
      <cdr:spPr>
        <a:xfrm xmlns:a="http://schemas.openxmlformats.org/drawingml/2006/main">
          <a:off x="3626341" y="412323"/>
          <a:ext cx="211739" cy="1326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900" b="1">
              <a:latin typeface="Arial" panose="020B0604020202020204" pitchFamily="34" charset="0"/>
              <a:cs typeface="Arial" panose="020B0604020202020204" pitchFamily="34" charset="0"/>
            </a:rPr>
            <a:t>C20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0.01108</cdr:y>
    </cdr:from>
    <cdr:to>
      <cdr:x>1</cdr:x>
      <cdr:y>0.08619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50800"/>
          <a:ext cx="8096251" cy="344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endParaRPr lang="da-DK" sz="1100" b="1" i="0">
            <a:latin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0.06542</cdr:y>
    </cdr:from>
    <cdr:to>
      <cdr:x>1</cdr:x>
      <cdr:y>0.13465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395441"/>
          <a:ext cx="9285844" cy="4184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endParaRPr lang="da-DK" sz="1000" b="0" i="0">
            <a:latin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0.87413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2381250"/>
          <a:ext cx="50292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endParaRPr lang="da-DK" sz="900" dirty="0">
            <a:effectLst/>
          </a:endParaRPr>
        </a:p>
      </cdr:txBody>
    </cdr:sp>
  </cdr:relSizeAnchor>
  <cdr:relSizeAnchor xmlns:cdr="http://schemas.openxmlformats.org/drawingml/2006/chartDrawing">
    <cdr:from>
      <cdr:x>0.91076</cdr:x>
      <cdr:y>0.51779</cdr:y>
    </cdr:from>
    <cdr:to>
      <cdr:x>1</cdr:x>
      <cdr:y>0.60964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344368" y="1623745"/>
          <a:ext cx="719632" cy="288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a-DK" sz="1050" dirty="0"/>
            <a:t>CEO</a:t>
          </a:r>
        </a:p>
      </cdr:txBody>
    </cdr:sp>
  </cdr:relSizeAnchor>
  <cdr:relSizeAnchor xmlns:cdr="http://schemas.openxmlformats.org/drawingml/2006/chartDrawing">
    <cdr:from>
      <cdr:x>0.85718</cdr:x>
      <cdr:y>0.19632</cdr:y>
    </cdr:from>
    <cdr:to>
      <cdr:x>1</cdr:x>
      <cdr:y>0.26224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912300" y="615634"/>
          <a:ext cx="1151700" cy="206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da-DK" sz="1050" dirty="0"/>
        </a:p>
      </cdr:txBody>
    </cdr:sp>
  </cdr:relSizeAnchor>
  <cdr:relSizeAnchor xmlns:cdr="http://schemas.openxmlformats.org/drawingml/2006/chartDrawing">
    <cdr:from>
      <cdr:x>0.88738</cdr:x>
      <cdr:y>0.34531</cdr:y>
    </cdr:from>
    <cdr:to>
      <cdr:x>1</cdr:x>
      <cdr:y>0.39076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240072" y="2087356"/>
          <a:ext cx="1045772" cy="2747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1100" baseline="0"/>
            <a:t> </a:t>
          </a:r>
          <a:endParaRPr lang="da-DK" sz="1100"/>
        </a:p>
      </cdr:txBody>
    </cdr:sp>
  </cdr:relSizeAnchor>
  <cdr:relSizeAnchor xmlns:cdr="http://schemas.openxmlformats.org/drawingml/2006/chartDrawing">
    <cdr:from>
      <cdr:x>0.8626</cdr:x>
      <cdr:y>0.32261</cdr:y>
    </cdr:from>
    <cdr:to>
      <cdr:x>0.9995</cdr:x>
      <cdr:y>0.39149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955994" y="1011689"/>
          <a:ext cx="1103962" cy="216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1050" baseline="0" dirty="0" smtClean="0"/>
            <a:t>I direktion</a:t>
          </a:r>
          <a:endParaRPr lang="da-DK" sz="1050" dirty="0"/>
        </a:p>
      </cdr:txBody>
    </cdr:sp>
  </cdr:relSizeAnchor>
  <cdr:relSizeAnchor xmlns:cdr="http://schemas.openxmlformats.org/drawingml/2006/chartDrawing">
    <cdr:from>
      <cdr:x>0.56226</cdr:x>
      <cdr:y>0.01153</cdr:y>
    </cdr:from>
    <cdr:to>
      <cdr:x>0.905</cdr:x>
      <cdr:y>0.05668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4162375" y="37407"/>
          <a:ext cx="2537304" cy="146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1200" b="1" dirty="0"/>
            <a:t>Andel af a</a:t>
          </a:r>
          <a:r>
            <a:rPr lang="da-DK" sz="1200" b="1" baseline="0" dirty="0"/>
            <a:t>lle heltidsbeskæftigede</a:t>
          </a:r>
          <a:endParaRPr lang="da-DK" sz="1200" b="1" dirty="0"/>
        </a:p>
        <a:p xmlns:a="http://schemas.openxmlformats.org/drawingml/2006/main">
          <a:endParaRPr lang="da-DK" sz="9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FontTx/>
              <a:buNone/>
              <a:defRPr sz="1200">
                <a:latin typeface="AU Passata" pitchFamily="34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FontTx/>
              <a:buNone/>
              <a:defRPr sz="1200">
                <a:latin typeface="AU Passata" pitchFamily="34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FontTx/>
              <a:buNone/>
              <a:defRPr sz="1200">
                <a:latin typeface="AU Passata" pitchFamily="34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AF75052-E657-4DCF-87D8-A3DFABF947BF}" type="slidenum">
              <a:rPr lang="da-DK" altLang="da-DK"/>
              <a:pPr>
                <a:defRPr/>
              </a:pPr>
              <a:t>‹#›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FontTx/>
              <a:buNone/>
              <a:defRPr sz="1200">
                <a:latin typeface="AU Passat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FontTx/>
              <a:buNone/>
              <a:defRPr sz="1200">
                <a:latin typeface="AU Passat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FontTx/>
              <a:buNone/>
              <a:defRPr sz="1200">
                <a:latin typeface="AU Passat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C5670C3-D623-4D64-92D6-45EBFAAC4B77}" type="slidenum">
              <a:rPr lang="en-US" altLang="da-DK"/>
              <a:pPr>
                <a:defRPr/>
              </a:pPr>
              <a:t>‹#›</a:t>
            </a:fld>
            <a:endParaRPr lang="en-US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>
              <a:cs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50A0F2-B8E8-46DF-B3BF-A552CB3BE8F5}" type="slidenum">
              <a:rPr lang="en-US" altLang="da-DK" smtClean="0"/>
              <a:pPr>
                <a:spcBef>
                  <a:spcPct val="0"/>
                </a:spcBef>
              </a:pPr>
              <a:t>1</a:t>
            </a:fld>
            <a:endParaRPr lang="en-US" altLang="da-DK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5670C3-D623-4D64-92D6-45EBFAAC4B77}" type="slidenum">
              <a:rPr lang="en-US" altLang="da-DK" smtClean="0"/>
              <a:pPr>
                <a:defRPr/>
              </a:pPr>
              <a:t>10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4002939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5670C3-D623-4D64-92D6-45EBFAAC4B77}" type="slidenum">
              <a:rPr lang="en-US" altLang="da-DK" smtClean="0"/>
              <a:pPr>
                <a:defRPr/>
              </a:pPr>
              <a:t>11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824618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>
              <a:cs typeface="Arial" panose="020B060402020202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9pPr>
          </a:lstStyle>
          <a:p>
            <a:fld id="{B3EB72DA-9009-488E-A51A-2DEE39C584A8}" type="slidenum">
              <a:rPr lang="en-US" altLang="da-DK" sz="1200" smtClean="0"/>
              <a:pPr/>
              <a:t>12</a:t>
            </a:fld>
            <a:endParaRPr lang="en-US" altLang="da-DK" sz="1200" smtClean="0"/>
          </a:p>
        </p:txBody>
      </p:sp>
    </p:spTree>
    <p:extLst>
      <p:ext uri="{BB962C8B-B14F-4D97-AF65-F5344CB8AC3E}">
        <p14:creationId xmlns:p14="http://schemas.microsoft.com/office/powerpoint/2010/main" val="2888407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>
              <a:cs typeface="Arial" panose="020B0604020202020204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9pPr>
          </a:lstStyle>
          <a:p>
            <a:fld id="{11A8AD27-4A31-4035-B2E5-8CFD5BB7A18D}" type="slidenum">
              <a:rPr lang="en-US" altLang="da-DK" sz="1200" smtClean="0"/>
              <a:pPr/>
              <a:t>13</a:t>
            </a:fld>
            <a:endParaRPr lang="en-US" altLang="da-DK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5670C3-D623-4D64-92D6-45EBFAAC4B77}" type="slidenum">
              <a:rPr lang="en-US" altLang="da-DK" smtClean="0"/>
              <a:pPr>
                <a:defRPr/>
              </a:pPr>
              <a:t>2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418292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3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00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5670C3-D623-4D64-92D6-45EBFAAC4B77}" type="slidenum">
              <a:rPr lang="en-US" altLang="da-DK" smtClean="0"/>
              <a:pPr>
                <a:defRPr/>
              </a:pPr>
              <a:t>6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2325276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44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44156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515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2438400" y="5772150"/>
            <a:ext cx="6329363" cy="7191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algn="r" eaLnBrk="1" hangingPunct="1">
              <a:lnSpc>
                <a:spcPts val="3600"/>
              </a:lnSpc>
              <a:buFont typeface="AU Passata" panose="020B0503030502030804" pitchFamily="34" charset="0"/>
              <a:buNone/>
              <a:defRPr/>
            </a:pPr>
            <a:r>
              <a:rPr lang="da-DK" altLang="da-DK" sz="5500" smtClean="0">
                <a:solidFill>
                  <a:schemeClr val="tx2"/>
                </a:solidFill>
                <a:latin typeface="AU Peto" pitchFamily="82" charset="0"/>
                <a:cs typeface="+mn-cs"/>
              </a:rPr>
              <a:t>EmPIRICAL</a:t>
            </a: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3368675" y="5772150"/>
            <a:ext cx="5399088" cy="719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algn="r" eaLnBrk="1" hangingPunct="1">
              <a:lnSpc>
                <a:spcPts val="3600"/>
              </a:lnSpc>
              <a:buFont typeface="AU Passata" panose="020B0503030502030804" pitchFamily="34" charset="0"/>
              <a:buNone/>
              <a:defRPr/>
            </a:pPr>
            <a:r>
              <a:rPr lang="da-DK" altLang="da-DK" sz="5500" smtClean="0">
                <a:solidFill>
                  <a:schemeClr val="accent1"/>
                </a:solidFill>
                <a:latin typeface="AU Peto" pitchFamily="82" charset="0"/>
                <a:cs typeface="+mn-cs"/>
              </a:rPr>
              <a:t>HRM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58775" y="2773363"/>
            <a:ext cx="1403350" cy="0"/>
          </a:xfrm>
          <a:prstGeom prst="line">
            <a:avLst/>
          </a:prstGeom>
          <a:noFill/>
          <a:ln w="1778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7556500" y="358775"/>
            <a:ext cx="1223963" cy="7143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ts val="3600"/>
              </a:lnSpc>
              <a:buFont typeface="AU Passata" panose="020B0503030502030804" pitchFamily="34" charset="0"/>
              <a:buNone/>
              <a:defRPr/>
            </a:pPr>
            <a:endParaRPr lang="da-DK" altLang="da-DK" smtClean="0">
              <a:cs typeface="+mn-cs"/>
            </a:endParaRPr>
          </a:p>
        </p:txBody>
      </p:sp>
      <p:grpSp>
        <p:nvGrpSpPr>
          <p:cNvPr id="8" name="Group 23"/>
          <p:cNvGrpSpPr>
            <a:grpSpLocks noChangeAspect="1"/>
          </p:cNvGrpSpPr>
          <p:nvPr/>
        </p:nvGrpSpPr>
        <p:grpSpPr bwMode="auto">
          <a:xfrm>
            <a:off x="358775" y="358775"/>
            <a:ext cx="590550" cy="295275"/>
            <a:chOff x="454" y="227"/>
            <a:chExt cx="384" cy="192"/>
          </a:xfrm>
        </p:grpSpPr>
        <p:sp>
          <p:nvSpPr>
            <p:cNvPr id="9" name="Freeform 24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>
                <a:gd name="T0" fmla="*/ 0 w 8160"/>
                <a:gd name="T1" fmla="*/ 0 h 4080"/>
                <a:gd name="T2" fmla="*/ 0 w 8160"/>
                <a:gd name="T3" fmla="*/ 0 h 4080"/>
                <a:gd name="T4" fmla="*/ 0 w 8160"/>
                <a:gd name="T5" fmla="*/ 0 h 4080"/>
                <a:gd name="T6" fmla="*/ 0 w 8160"/>
                <a:gd name="T7" fmla="*/ 0 h 4080"/>
                <a:gd name="T8" fmla="*/ 0 w 8160"/>
                <a:gd name="T9" fmla="*/ 0 h 4080"/>
                <a:gd name="T10" fmla="*/ 0 w 8160"/>
                <a:gd name="T11" fmla="*/ 0 h 4080"/>
                <a:gd name="T12" fmla="*/ 0 w 8160"/>
                <a:gd name="T13" fmla="*/ 0 h 4080"/>
                <a:gd name="T14" fmla="*/ 0 w 8160"/>
                <a:gd name="T15" fmla="*/ 0 h 4080"/>
                <a:gd name="T16" fmla="*/ 0 w 8160"/>
                <a:gd name="T17" fmla="*/ 0 h 4080"/>
                <a:gd name="T18" fmla="*/ 0 w 8160"/>
                <a:gd name="T19" fmla="*/ 0 h 4080"/>
                <a:gd name="T20" fmla="*/ 0 w 8160"/>
                <a:gd name="T21" fmla="*/ 0 h 4080"/>
                <a:gd name="T22" fmla="*/ 0 w 8160"/>
                <a:gd name="T23" fmla="*/ 0 h 4080"/>
                <a:gd name="T24" fmla="*/ 0 w 8160"/>
                <a:gd name="T25" fmla="*/ 0 h 4080"/>
                <a:gd name="T26" fmla="*/ 0 w 8160"/>
                <a:gd name="T27" fmla="*/ 0 h 4080"/>
                <a:gd name="T28" fmla="*/ 0 w 8160"/>
                <a:gd name="T29" fmla="*/ 0 h 4080"/>
                <a:gd name="T30" fmla="*/ 0 w 8160"/>
                <a:gd name="T31" fmla="*/ 0 h 4080"/>
                <a:gd name="T32" fmla="*/ 0 w 8160"/>
                <a:gd name="T33" fmla="*/ 0 h 4080"/>
                <a:gd name="T34" fmla="*/ 0 w 8160"/>
                <a:gd name="T35" fmla="*/ 0 h 4080"/>
                <a:gd name="T36" fmla="*/ 0 w 8160"/>
                <a:gd name="T37" fmla="*/ 0 h 4080"/>
                <a:gd name="T38" fmla="*/ 0 w 8160"/>
                <a:gd name="T39" fmla="*/ 0 h 4080"/>
                <a:gd name="T40" fmla="*/ 0 w 8160"/>
                <a:gd name="T41" fmla="*/ 0 h 4080"/>
                <a:gd name="T42" fmla="*/ 0 w 8160"/>
                <a:gd name="T43" fmla="*/ 0 h 4080"/>
                <a:gd name="T44" fmla="*/ 0 w 8160"/>
                <a:gd name="T45" fmla="*/ 0 h 4080"/>
                <a:gd name="T46" fmla="*/ 0 w 8160"/>
                <a:gd name="T47" fmla="*/ 0 h 4080"/>
                <a:gd name="T48" fmla="*/ 0 w 8160"/>
                <a:gd name="T49" fmla="*/ 0 h 4080"/>
                <a:gd name="T50" fmla="*/ 0 w 8160"/>
                <a:gd name="T51" fmla="*/ 0 h 4080"/>
                <a:gd name="T52" fmla="*/ 0 w 8160"/>
                <a:gd name="T53" fmla="*/ 0 h 4080"/>
                <a:gd name="T54" fmla="*/ 0 w 8160"/>
                <a:gd name="T55" fmla="*/ 0 h 4080"/>
                <a:gd name="T56" fmla="*/ 0 w 8160"/>
                <a:gd name="T57" fmla="*/ 0 h 4080"/>
                <a:gd name="T58" fmla="*/ 0 w 8160"/>
                <a:gd name="T59" fmla="*/ 0 h 4080"/>
                <a:gd name="T60" fmla="*/ 0 w 8160"/>
                <a:gd name="T61" fmla="*/ 0 h 4080"/>
                <a:gd name="T62" fmla="*/ 0 w 8160"/>
                <a:gd name="T63" fmla="*/ 0 h 4080"/>
                <a:gd name="T64" fmla="*/ 0 w 8160"/>
                <a:gd name="T65" fmla="*/ 0 h 4080"/>
                <a:gd name="T66" fmla="*/ 0 w 8160"/>
                <a:gd name="T67" fmla="*/ 0 h 4080"/>
                <a:gd name="T68" fmla="*/ 0 w 8160"/>
                <a:gd name="T69" fmla="*/ 0 h 4080"/>
                <a:gd name="T70" fmla="*/ 0 w 8160"/>
                <a:gd name="T71" fmla="*/ 0 h 4080"/>
                <a:gd name="T72" fmla="*/ 0 w 8160"/>
                <a:gd name="T73" fmla="*/ 0 h 4080"/>
                <a:gd name="T74" fmla="*/ 0 w 8160"/>
                <a:gd name="T75" fmla="*/ 0 h 4080"/>
                <a:gd name="T76" fmla="*/ 0 w 8160"/>
                <a:gd name="T77" fmla="*/ 0 h 4080"/>
                <a:gd name="T78" fmla="*/ 0 w 8160"/>
                <a:gd name="T79" fmla="*/ 0 h 4080"/>
                <a:gd name="T80" fmla="*/ 0 w 8160"/>
                <a:gd name="T81" fmla="*/ 0 h 4080"/>
                <a:gd name="T82" fmla="*/ 0 w 8160"/>
                <a:gd name="T83" fmla="*/ 0 h 4080"/>
                <a:gd name="T84" fmla="*/ 0 w 8160"/>
                <a:gd name="T85" fmla="*/ 0 h 40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" name="Freeform 25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>
                <a:gd name="T0" fmla="*/ 0 w 8160"/>
                <a:gd name="T1" fmla="*/ 0 h 8160"/>
                <a:gd name="T2" fmla="*/ 0 w 8160"/>
                <a:gd name="T3" fmla="*/ 0 h 8160"/>
                <a:gd name="T4" fmla="*/ 0 w 8160"/>
                <a:gd name="T5" fmla="*/ 0 h 8160"/>
                <a:gd name="T6" fmla="*/ 0 w 8160"/>
                <a:gd name="T7" fmla="*/ 0 h 8160"/>
                <a:gd name="T8" fmla="*/ 0 w 8160"/>
                <a:gd name="T9" fmla="*/ 0 h 8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1" name="bmkFldDate"/>
          <p:cNvSpPr txBox="1">
            <a:spLocks noChangeArrowheads="1"/>
          </p:cNvSpPr>
          <p:nvPr/>
        </p:nvSpPr>
        <p:spPr bwMode="auto">
          <a:xfrm>
            <a:off x="7556500" y="554038"/>
            <a:ext cx="1223963" cy="14446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algn="r" eaLnBrk="1" hangingPunct="1">
              <a:lnSpc>
                <a:spcPct val="102000"/>
              </a:lnSpc>
              <a:buFont typeface="AU Passata" panose="020B0503030502030804" pitchFamily="34" charset="0"/>
              <a:buNone/>
              <a:defRPr/>
            </a:pPr>
            <a:endParaRPr lang="da-DK" altLang="da-DK" sz="900" smtClean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" name="bmkOffParent"/>
          <p:cNvSpPr txBox="1">
            <a:spLocks noChangeArrowheads="1"/>
          </p:cNvSpPr>
          <p:nvPr/>
        </p:nvSpPr>
        <p:spPr bwMode="auto">
          <a:xfrm>
            <a:off x="1120775" y="381000"/>
            <a:ext cx="4098925" cy="3016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98000"/>
              </a:lnSpc>
              <a:buFont typeface="AU Passata" panose="020B0503030502030804" pitchFamily="34" charset="0"/>
              <a:buNone/>
              <a:defRPr/>
            </a:pPr>
            <a:r>
              <a:rPr lang="en-US" altLang="da-DK" sz="1100" smtClean="0">
                <a:solidFill>
                  <a:schemeClr val="bg1"/>
                </a:solidFill>
                <a:cs typeface="+mn-cs"/>
              </a:rPr>
              <a:t>DEPARTMENT OF ECONOMICS AND BUSINESS</a:t>
            </a:r>
          </a:p>
        </p:txBody>
      </p:sp>
      <p:sp>
        <p:nvSpPr>
          <p:cNvPr id="13" name="bmkOffUnitName"/>
          <p:cNvSpPr txBox="1">
            <a:spLocks noChangeArrowheads="1"/>
          </p:cNvSpPr>
          <p:nvPr/>
        </p:nvSpPr>
        <p:spPr bwMode="auto">
          <a:xfrm>
            <a:off x="1120775" y="768350"/>
            <a:ext cx="2016125" cy="1016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83000"/>
              </a:lnSpc>
              <a:buFont typeface="AU Passata" panose="020B0503030502030804" pitchFamily="34" charset="0"/>
              <a:buNone/>
              <a:defRPr/>
            </a:pPr>
            <a:r>
              <a:rPr lang="en-US" altLang="da-DK" sz="700" smtClean="0">
                <a:solidFill>
                  <a:schemeClr val="bg1"/>
                </a:solidFill>
                <a:cs typeface="+mn-cs"/>
              </a:rPr>
              <a:t>AARHUS UNIVERSITY</a:t>
            </a:r>
          </a:p>
        </p:txBody>
      </p:sp>
      <p:sp>
        <p:nvSpPr>
          <p:cNvPr id="3074" name="bmkFldPresentationTitle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lnSpc>
                <a:spcPts val="3600"/>
              </a:lnSpc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2935288"/>
            <a:ext cx="8421688" cy="334962"/>
          </a:xfrm>
        </p:spPr>
        <p:txBody>
          <a:bodyPr/>
          <a:lstStyle>
            <a:lvl1pPr marL="0" indent="0">
              <a:lnSpc>
                <a:spcPct val="97000"/>
              </a:lnSpc>
              <a:buFont typeface="AU Passata" pitchFamily="34" charset="0"/>
              <a:buNone/>
              <a:defRPr sz="1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437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A512D-7520-4321-948F-2C8FE3086FD6}" type="slidenum">
              <a:rPr lang="da-DK" altLang="da-DK"/>
              <a:pPr>
                <a:defRPr/>
              </a:pPr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99792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5438" y="1619250"/>
            <a:ext cx="2105025" cy="4554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1619250"/>
            <a:ext cx="6164263" cy="4554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B446-BC5D-41F5-A7D9-7030128BD375}" type="slidenum">
              <a:rPr lang="da-DK" altLang="da-DK"/>
              <a:pPr>
                <a:defRPr/>
              </a:pPr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821914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09EB04D2-29EA-40EA-924C-7E661221249D}" type="slidenum">
              <a:rPr lang="da-DK" altLang="en-US"/>
              <a:pPr lvl="1"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108526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096960"/>
            <a:ext cx="8421688" cy="70961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24B24-CB6A-42AE-924C-DB91D0A0E0D1}" type="slidenum">
              <a:rPr lang="da-DK" altLang="da-DK"/>
              <a:pPr>
                <a:defRPr/>
              </a:pPr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722484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44E71-7FE3-46F4-82C7-0B0F2ACE4950}" type="slidenum">
              <a:rPr lang="da-DK" altLang="da-DK"/>
              <a:pPr>
                <a:defRPr/>
              </a:pPr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80918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2935288"/>
            <a:ext cx="4133850" cy="323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935288"/>
            <a:ext cx="4135438" cy="323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FB34A-7F14-4809-94BB-3B3EFE836359}" type="slidenum">
              <a:rPr lang="da-DK" altLang="da-DK"/>
              <a:pPr>
                <a:defRPr/>
              </a:pPr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73863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76FB0-B0B9-4220-A2D6-828919FD2AFE}" type="slidenum">
              <a:rPr lang="da-DK" altLang="da-DK"/>
              <a:pPr>
                <a:defRPr/>
              </a:pPr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1975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A0BA6-45A0-4D92-B274-BD82F6BAAE84}" type="slidenum">
              <a:rPr lang="da-DK" altLang="da-DK"/>
              <a:pPr>
                <a:defRPr/>
              </a:pPr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65004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9F22B-53EE-47DA-9CA1-C5FF3802F1AC}" type="slidenum">
              <a:rPr lang="da-DK" altLang="da-DK"/>
              <a:pPr>
                <a:defRPr/>
              </a:pPr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52413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5F079-B512-4626-B920-BD3BCB804700}" type="slidenum">
              <a:rPr lang="da-DK" altLang="da-DK"/>
              <a:pPr>
                <a:defRPr/>
              </a:pPr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920152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2B014-6290-445D-ACA0-14C1F5EF35B1}" type="slidenum">
              <a:rPr lang="da-DK" altLang="da-DK"/>
              <a:pPr>
                <a:defRPr/>
              </a:pPr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23605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mkSekundærtLogo"/>
          <p:cNvSpPr>
            <a:spLocks noChangeArrowheads="1"/>
          </p:cNvSpPr>
          <p:nvPr/>
        </p:nvSpPr>
        <p:spPr bwMode="auto">
          <a:xfrm>
            <a:off x="358775" y="6203950"/>
            <a:ext cx="584200" cy="287338"/>
          </a:xfrm>
          <a:prstGeom prst="rect">
            <a:avLst/>
          </a:prstGeom>
          <a:solidFill>
            <a:schemeClr val="bg1"/>
          </a:solidFill>
          <a:ln w="1778" algn="ctr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ts val="3600"/>
              </a:lnSpc>
              <a:buFont typeface="AU Passata" panose="020B0503030502030804" pitchFamily="34" charset="0"/>
              <a:buNone/>
              <a:defRPr/>
            </a:pPr>
            <a:endParaRPr lang="da-DK" altLang="da-DK" smtClean="0">
              <a:cs typeface="+mn-cs"/>
            </a:endParaRPr>
          </a:p>
        </p:txBody>
      </p:sp>
      <p:sp>
        <p:nvSpPr>
          <p:cNvPr id="1027" name="bmkFldPresentationTitle0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955675"/>
            <a:ext cx="842168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a-DK" altLang="da-DK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4650" y="2206625"/>
            <a:ext cx="8421688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Click to edit Master text styles</a:t>
            </a:r>
          </a:p>
          <a:p>
            <a:pPr lvl="1"/>
            <a:r>
              <a:rPr lang="da-DK" altLang="da-DK" smtClean="0"/>
              <a:t>Second level</a:t>
            </a:r>
          </a:p>
          <a:p>
            <a:pPr lvl="2"/>
            <a:r>
              <a:rPr lang="da-DK" altLang="da-DK" smtClean="0"/>
              <a:t>Third level</a:t>
            </a:r>
          </a:p>
          <a:p>
            <a:pPr lvl="3"/>
            <a:r>
              <a:rPr lang="da-DK" altLang="da-DK" smtClean="0"/>
              <a:t>Fourth level</a:t>
            </a:r>
          </a:p>
          <a:p>
            <a:pPr lvl="4"/>
            <a:r>
              <a:rPr lang="da-DK" altLang="da-DK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6863" y="6245225"/>
            <a:ext cx="21336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2000"/>
              </a:lnSpc>
              <a:defRPr sz="9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E57A278-8EBB-44F0-BEF5-E58DE3BE58BA}" type="slidenum">
              <a:rPr lang="da-DK" altLang="da-DK"/>
              <a:pPr>
                <a:defRPr/>
              </a:pPr>
              <a:t>‹#›</a:t>
            </a:fld>
            <a:endParaRPr lang="da-DK" altLang="da-DK"/>
          </a:p>
        </p:txBody>
      </p:sp>
      <p:sp>
        <p:nvSpPr>
          <p:cNvPr id="2" name="Line 13"/>
          <p:cNvSpPr>
            <a:spLocks noChangeShapeType="1"/>
          </p:cNvSpPr>
          <p:nvPr/>
        </p:nvSpPr>
        <p:spPr bwMode="auto">
          <a:xfrm>
            <a:off x="392113" y="1981200"/>
            <a:ext cx="1403350" cy="0"/>
          </a:xfrm>
          <a:prstGeom prst="line">
            <a:avLst/>
          </a:prstGeom>
          <a:noFill/>
          <a:ln w="1778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grpSp>
        <p:nvGrpSpPr>
          <p:cNvPr id="1031" name="Group 21"/>
          <p:cNvGrpSpPr>
            <a:grpSpLocks noChangeAspect="1"/>
          </p:cNvGrpSpPr>
          <p:nvPr/>
        </p:nvGrpSpPr>
        <p:grpSpPr bwMode="auto">
          <a:xfrm>
            <a:off x="358775" y="358775"/>
            <a:ext cx="590550" cy="295275"/>
            <a:chOff x="454" y="227"/>
            <a:chExt cx="384" cy="192"/>
          </a:xfrm>
        </p:grpSpPr>
        <p:sp>
          <p:nvSpPr>
            <p:cNvPr id="3" name="Freeform 22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>
                <a:gd name="T0" fmla="*/ 0 w 8160"/>
                <a:gd name="T1" fmla="*/ 0 h 4080"/>
                <a:gd name="T2" fmla="*/ 0 w 8160"/>
                <a:gd name="T3" fmla="*/ 0 h 4080"/>
                <a:gd name="T4" fmla="*/ 0 w 8160"/>
                <a:gd name="T5" fmla="*/ 0 h 4080"/>
                <a:gd name="T6" fmla="*/ 0 w 8160"/>
                <a:gd name="T7" fmla="*/ 0 h 4080"/>
                <a:gd name="T8" fmla="*/ 0 w 8160"/>
                <a:gd name="T9" fmla="*/ 0 h 4080"/>
                <a:gd name="T10" fmla="*/ 0 w 8160"/>
                <a:gd name="T11" fmla="*/ 0 h 4080"/>
                <a:gd name="T12" fmla="*/ 0 w 8160"/>
                <a:gd name="T13" fmla="*/ 0 h 4080"/>
                <a:gd name="T14" fmla="*/ 0 w 8160"/>
                <a:gd name="T15" fmla="*/ 0 h 4080"/>
                <a:gd name="T16" fmla="*/ 0 w 8160"/>
                <a:gd name="T17" fmla="*/ 0 h 4080"/>
                <a:gd name="T18" fmla="*/ 0 w 8160"/>
                <a:gd name="T19" fmla="*/ 0 h 4080"/>
                <a:gd name="T20" fmla="*/ 0 w 8160"/>
                <a:gd name="T21" fmla="*/ 0 h 4080"/>
                <a:gd name="T22" fmla="*/ 0 w 8160"/>
                <a:gd name="T23" fmla="*/ 0 h 4080"/>
                <a:gd name="T24" fmla="*/ 0 w 8160"/>
                <a:gd name="T25" fmla="*/ 0 h 4080"/>
                <a:gd name="T26" fmla="*/ 0 w 8160"/>
                <a:gd name="T27" fmla="*/ 0 h 4080"/>
                <a:gd name="T28" fmla="*/ 0 w 8160"/>
                <a:gd name="T29" fmla="*/ 0 h 4080"/>
                <a:gd name="T30" fmla="*/ 0 w 8160"/>
                <a:gd name="T31" fmla="*/ 0 h 4080"/>
                <a:gd name="T32" fmla="*/ 0 w 8160"/>
                <a:gd name="T33" fmla="*/ 0 h 4080"/>
                <a:gd name="T34" fmla="*/ 0 w 8160"/>
                <a:gd name="T35" fmla="*/ 0 h 4080"/>
                <a:gd name="T36" fmla="*/ 0 w 8160"/>
                <a:gd name="T37" fmla="*/ 0 h 4080"/>
                <a:gd name="T38" fmla="*/ 0 w 8160"/>
                <a:gd name="T39" fmla="*/ 0 h 4080"/>
                <a:gd name="T40" fmla="*/ 0 w 8160"/>
                <a:gd name="T41" fmla="*/ 0 h 4080"/>
                <a:gd name="T42" fmla="*/ 0 w 8160"/>
                <a:gd name="T43" fmla="*/ 0 h 4080"/>
                <a:gd name="T44" fmla="*/ 0 w 8160"/>
                <a:gd name="T45" fmla="*/ 0 h 4080"/>
                <a:gd name="T46" fmla="*/ 0 w 8160"/>
                <a:gd name="T47" fmla="*/ 0 h 4080"/>
                <a:gd name="T48" fmla="*/ 0 w 8160"/>
                <a:gd name="T49" fmla="*/ 0 h 4080"/>
                <a:gd name="T50" fmla="*/ 0 w 8160"/>
                <a:gd name="T51" fmla="*/ 0 h 4080"/>
                <a:gd name="T52" fmla="*/ 0 w 8160"/>
                <a:gd name="T53" fmla="*/ 0 h 4080"/>
                <a:gd name="T54" fmla="*/ 0 w 8160"/>
                <a:gd name="T55" fmla="*/ 0 h 4080"/>
                <a:gd name="T56" fmla="*/ 0 w 8160"/>
                <a:gd name="T57" fmla="*/ 0 h 4080"/>
                <a:gd name="T58" fmla="*/ 0 w 8160"/>
                <a:gd name="T59" fmla="*/ 0 h 4080"/>
                <a:gd name="T60" fmla="*/ 0 w 8160"/>
                <a:gd name="T61" fmla="*/ 0 h 4080"/>
                <a:gd name="T62" fmla="*/ 0 w 8160"/>
                <a:gd name="T63" fmla="*/ 0 h 4080"/>
                <a:gd name="T64" fmla="*/ 0 w 8160"/>
                <a:gd name="T65" fmla="*/ 0 h 4080"/>
                <a:gd name="T66" fmla="*/ 0 w 8160"/>
                <a:gd name="T67" fmla="*/ 0 h 4080"/>
                <a:gd name="T68" fmla="*/ 0 w 8160"/>
                <a:gd name="T69" fmla="*/ 0 h 4080"/>
                <a:gd name="T70" fmla="*/ 0 w 8160"/>
                <a:gd name="T71" fmla="*/ 0 h 4080"/>
                <a:gd name="T72" fmla="*/ 0 w 8160"/>
                <a:gd name="T73" fmla="*/ 0 h 4080"/>
                <a:gd name="T74" fmla="*/ 0 w 8160"/>
                <a:gd name="T75" fmla="*/ 0 h 4080"/>
                <a:gd name="T76" fmla="*/ 0 w 8160"/>
                <a:gd name="T77" fmla="*/ 0 h 4080"/>
                <a:gd name="T78" fmla="*/ 0 w 8160"/>
                <a:gd name="T79" fmla="*/ 0 h 4080"/>
                <a:gd name="T80" fmla="*/ 0 w 8160"/>
                <a:gd name="T81" fmla="*/ 0 h 4080"/>
                <a:gd name="T82" fmla="*/ 0 w 8160"/>
                <a:gd name="T83" fmla="*/ 0 h 4080"/>
                <a:gd name="T84" fmla="*/ 0 w 8160"/>
                <a:gd name="T85" fmla="*/ 0 h 40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6" name="Freeform 23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>
                <a:gd name="T0" fmla="*/ 0 w 8160"/>
                <a:gd name="T1" fmla="*/ 0 h 8160"/>
                <a:gd name="T2" fmla="*/ 0 w 8160"/>
                <a:gd name="T3" fmla="*/ 0 h 8160"/>
                <a:gd name="T4" fmla="*/ 0 w 8160"/>
                <a:gd name="T5" fmla="*/ 0 h 8160"/>
                <a:gd name="T6" fmla="*/ 0 w 8160"/>
                <a:gd name="T7" fmla="*/ 0 h 8160"/>
                <a:gd name="T8" fmla="*/ 0 w 8160"/>
                <a:gd name="T9" fmla="*/ 0 h 8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035" name="bmkADName"/>
          <p:cNvSpPr txBox="1">
            <a:spLocks noChangeArrowheads="1"/>
          </p:cNvSpPr>
          <p:nvPr/>
        </p:nvSpPr>
        <p:spPr bwMode="auto">
          <a:xfrm>
            <a:off x="4781550" y="682625"/>
            <a:ext cx="2609850" cy="3079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algn="r" eaLnBrk="1" hangingPunct="1">
              <a:lnSpc>
                <a:spcPct val="102000"/>
              </a:lnSpc>
              <a:buFont typeface="AU Passata" panose="020B0503030502030804" pitchFamily="34" charset="0"/>
              <a:buNone/>
              <a:defRPr/>
            </a:pPr>
            <a:endParaRPr lang="en-US" altLang="da-DK" sz="900" dirty="0" smtClean="0">
              <a:solidFill>
                <a:schemeClr val="bg2"/>
              </a:solidFill>
              <a:cs typeface="+mn-cs"/>
            </a:endParaRPr>
          </a:p>
        </p:txBody>
      </p:sp>
      <p:sp>
        <p:nvSpPr>
          <p:cNvPr id="1037" name="bmkOffParent02"/>
          <p:cNvSpPr txBox="1">
            <a:spLocks noChangeArrowheads="1"/>
          </p:cNvSpPr>
          <p:nvPr/>
        </p:nvSpPr>
        <p:spPr bwMode="auto">
          <a:xfrm>
            <a:off x="1120775" y="381000"/>
            <a:ext cx="4098925" cy="3016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95000"/>
              </a:lnSpc>
              <a:buFont typeface="AU Passata" panose="020B0503030502030804" pitchFamily="34" charset="0"/>
              <a:buNone/>
              <a:defRPr/>
            </a:pPr>
            <a:r>
              <a:rPr lang="en-US" altLang="da-DK" sz="1100" dirty="0" smtClean="0">
                <a:solidFill>
                  <a:schemeClr val="bg2"/>
                </a:solidFill>
                <a:cs typeface="+mn-cs"/>
              </a:rPr>
              <a:t>Department of Economics and Business</a:t>
            </a:r>
          </a:p>
          <a:p>
            <a:pPr eaLnBrk="1" hangingPunct="1">
              <a:lnSpc>
                <a:spcPct val="95000"/>
              </a:lnSpc>
              <a:buFont typeface="AU Passata" panose="020B0503030502030804" pitchFamily="34" charset="0"/>
              <a:buNone/>
              <a:defRPr/>
            </a:pPr>
            <a:r>
              <a:rPr lang="en-US" altLang="da-DK" sz="1100" dirty="0" smtClean="0">
                <a:solidFill>
                  <a:schemeClr val="bg2"/>
                </a:solidFill>
                <a:cs typeface="+mn-cs"/>
              </a:rPr>
              <a:t>Aarhus university</a:t>
            </a:r>
          </a:p>
        </p:txBody>
      </p:sp>
      <p:sp>
        <p:nvSpPr>
          <p:cNvPr id="1038" name="bmkOffUnitName02"/>
          <p:cNvSpPr txBox="1">
            <a:spLocks noChangeArrowheads="1"/>
          </p:cNvSpPr>
          <p:nvPr/>
        </p:nvSpPr>
        <p:spPr bwMode="auto">
          <a:xfrm>
            <a:off x="1120775" y="765175"/>
            <a:ext cx="2036763" cy="1000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95000"/>
              </a:lnSpc>
              <a:buFont typeface="AU Passata" panose="020B0503030502030804" pitchFamily="34" charset="0"/>
              <a:buNone/>
              <a:defRPr/>
            </a:pPr>
            <a:endParaRPr lang="en-US" altLang="da-DK" sz="700" smtClean="0">
              <a:solidFill>
                <a:schemeClr val="bg2"/>
              </a:solidFill>
              <a:cs typeface="+mn-cs"/>
            </a:endParaRPr>
          </a:p>
          <a:p>
            <a:pPr eaLnBrk="1" hangingPunct="1">
              <a:lnSpc>
                <a:spcPct val="95000"/>
              </a:lnSpc>
              <a:buFont typeface="AU Passata" panose="020B0503030502030804" pitchFamily="34" charset="0"/>
              <a:buNone/>
              <a:defRPr/>
            </a:pPr>
            <a:endParaRPr lang="en-US" altLang="da-DK" sz="700" smtClean="0">
              <a:solidFill>
                <a:schemeClr val="bg2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64" r:id="rId12"/>
  </p:sldLayoutIdLst>
  <p:hf hdr="0" ftr="0" dt="0"/>
  <p:txStyles>
    <p:titleStyle>
      <a:lvl1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U Passata" pitchFamily="34" charset="0"/>
        </a:defRPr>
      </a:lvl2pPr>
      <a:lvl3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U Passata" pitchFamily="34" charset="0"/>
        </a:defRPr>
      </a:lvl3pPr>
      <a:lvl4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U Passata" pitchFamily="34" charset="0"/>
        </a:defRPr>
      </a:lvl4pPr>
      <a:lvl5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U Passata" pitchFamily="34" charset="0"/>
        </a:defRPr>
      </a:lvl5pPr>
      <a:lvl6pPr marL="4572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6pPr>
      <a:lvl7pPr marL="9144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7pPr>
      <a:lvl8pPr marL="13716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8pPr>
      <a:lvl9pPr marL="18288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9pPr>
    </p:titleStyle>
    <p:bodyStyle>
      <a:lvl1pPr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buFont typeface="AU Passata" panose="020B0503030502030804" pitchFamily="34" charset="0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461963" indent="-285750" algn="l" rtl="0" eaLnBrk="0" fontAlgn="base" hangingPunct="0">
        <a:lnSpc>
          <a:spcPct val="101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bg2"/>
          </a:solidFill>
          <a:latin typeface="+mn-lt"/>
        </a:defRPr>
      </a:lvl2pPr>
      <a:lvl3pPr marL="533400" indent="-171450" algn="l" rtl="0" eaLnBrk="0" fontAlgn="base" hangingPunct="0">
        <a:lnSpc>
          <a:spcPct val="97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>
          <a:solidFill>
            <a:schemeClr val="bg2"/>
          </a:solidFill>
          <a:latin typeface="+mn-lt"/>
        </a:defRPr>
      </a:lvl3pPr>
      <a:lvl4pPr marL="7175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>
          <a:solidFill>
            <a:schemeClr val="bg2"/>
          </a:solidFill>
          <a:latin typeface="+mn-lt"/>
        </a:defRPr>
      </a:lvl4pPr>
      <a:lvl5pPr marL="88900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>
          <a:solidFill>
            <a:schemeClr val="bg2"/>
          </a:solidFill>
          <a:latin typeface="+mn-lt"/>
        </a:defRPr>
      </a:lvl5pPr>
      <a:lvl6pPr marL="13525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6pPr>
      <a:lvl7pPr marL="18097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7pPr>
      <a:lvl8pPr marL="22669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8pPr>
      <a:lvl9pPr marL="27241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357188" y="1828800"/>
            <a:ext cx="8421687" cy="709613"/>
          </a:xfrm>
        </p:spPr>
        <p:txBody>
          <a:bodyPr/>
          <a:lstStyle/>
          <a:p>
            <a:r>
              <a:rPr lang="da-DK" altLang="da-DK" sz="2800" b="0" dirty="0" smtClean="0"/>
              <a:t>Hvorfor er der så få kvinder i danske bestyrelser</a:t>
            </a:r>
            <a:r>
              <a:rPr lang="da-DK" altLang="da-DK" sz="2800" b="0" dirty="0" smtClean="0"/>
              <a:t>?</a:t>
            </a:r>
            <a:br>
              <a:rPr lang="da-DK" altLang="da-DK" sz="2800" b="0" dirty="0" smtClean="0"/>
            </a:br>
            <a:r>
              <a:rPr lang="da-DK" altLang="da-DK" sz="2800" b="0" dirty="0" smtClean="0"/>
              <a:t>Og hvad kan der gøres ved det?</a:t>
            </a:r>
            <a:endParaRPr lang="da-DK" altLang="da-DK" sz="2800" b="0" dirty="0" smtClean="0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358775" y="3276600"/>
            <a:ext cx="8421688" cy="334963"/>
          </a:xfrm>
        </p:spPr>
        <p:txBody>
          <a:bodyPr/>
          <a:lstStyle/>
          <a:p>
            <a:r>
              <a:rPr lang="da-DK" altLang="da-DK" sz="1400" dirty="0" smtClean="0"/>
              <a:t>Nina Smith</a:t>
            </a:r>
          </a:p>
          <a:p>
            <a:r>
              <a:rPr lang="da-DK" altLang="da-DK" sz="1400" dirty="0" smtClean="0"/>
              <a:t>14. Maj, 2019</a:t>
            </a:r>
          </a:p>
          <a:p>
            <a:r>
              <a:rPr lang="da-DK" altLang="da-DK" sz="1400" dirty="0" smtClean="0"/>
              <a:t>Bestyrelseskvinders Årsmøde </a:t>
            </a:r>
          </a:p>
          <a:p>
            <a:endParaRPr lang="da-DK" altLang="da-DK" sz="1400" dirty="0" smtClean="0"/>
          </a:p>
          <a:p>
            <a:endParaRPr lang="da-DK" altLang="da-DK" sz="1600" dirty="0" smtClean="0"/>
          </a:p>
        </p:txBody>
      </p:sp>
      <p:pic>
        <p:nvPicPr>
          <p:cNvPr id="6148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2743200"/>
            <a:ext cx="59055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Kvinder</a:t>
            </a:r>
            <a:r>
              <a:rPr lang="en-GB" dirty="0"/>
              <a:t> </a:t>
            </a: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 smtClean="0"/>
              <a:t>ikke</a:t>
            </a:r>
            <a:r>
              <a:rPr lang="en-GB" dirty="0" smtClean="0"/>
              <a:t>? Der </a:t>
            </a:r>
            <a:r>
              <a:rPr lang="en-GB" dirty="0" err="1"/>
              <a:t>mangler</a:t>
            </a:r>
            <a:r>
              <a:rPr lang="en-GB" dirty="0"/>
              <a:t> </a:t>
            </a:r>
            <a:r>
              <a:rPr lang="en-GB" dirty="0" err="1"/>
              <a:t>kompetente</a:t>
            </a:r>
            <a:r>
              <a:rPr lang="en-GB" dirty="0"/>
              <a:t> </a:t>
            </a:r>
            <a:r>
              <a:rPr lang="en-GB" dirty="0" err="1"/>
              <a:t>kvinder</a:t>
            </a:r>
            <a:r>
              <a:rPr lang="en-GB"/>
              <a:t> </a:t>
            </a:r>
            <a:r>
              <a:rPr lang="en-GB" smtClean="0"/>
              <a:t>i</a:t>
            </a:r>
            <a:r>
              <a:rPr lang="en-GB" dirty="0" smtClean="0"/>
              <a:t> </a:t>
            </a:r>
            <a:r>
              <a:rPr lang="en-GB" dirty="0" err="1"/>
              <a:t>pipelinen</a:t>
            </a:r>
            <a:r>
              <a:rPr lang="en-GB" dirty="0"/>
              <a:t>? 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Kvinder vil ikke????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Der mangler kompetente kvinder i pipelinen? </a:t>
            </a:r>
            <a:r>
              <a:rPr lang="da-DK" sz="2000" i="1" dirty="0" smtClean="0"/>
              <a:t>(Hvad er de relevante kompetencer for </a:t>
            </a:r>
            <a:r>
              <a:rPr lang="da-DK" sz="2000" i="1" dirty="0" smtClean="0"/>
              <a:t>bestyrelsesposter?)</a:t>
            </a:r>
            <a:endParaRPr lang="da-DK" sz="20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 smtClean="0"/>
          </a:p>
          <a:p>
            <a:pPr marL="804863" lvl="1" indent="-342900"/>
            <a:r>
              <a:rPr lang="da-DK" sz="1600" dirty="0"/>
              <a:t>Uddannelsesniveau </a:t>
            </a:r>
            <a:r>
              <a:rPr lang="da-DK" sz="1600" dirty="0" smtClean="0"/>
              <a:t>og erhvervserfaring – </a:t>
            </a:r>
            <a:r>
              <a:rPr lang="da-DK" sz="1600" dirty="0"/>
              <a:t>ikke problemet</a:t>
            </a:r>
          </a:p>
          <a:p>
            <a:pPr marL="804863" lvl="1" indent="-342900"/>
            <a:r>
              <a:rPr lang="da-DK" sz="1600" dirty="0" smtClean="0"/>
              <a:t>Familierelationer </a:t>
            </a:r>
            <a:r>
              <a:rPr lang="da-DK" sz="1600" dirty="0" smtClean="0"/>
              <a:t>– i tantebestyrelser sidder der som regel også onkler!</a:t>
            </a:r>
          </a:p>
          <a:p>
            <a:pPr marL="804863" lvl="1" indent="-342900"/>
            <a:r>
              <a:rPr lang="da-DK" sz="1600" dirty="0" smtClean="0"/>
              <a:t>Erfaring </a:t>
            </a:r>
            <a:r>
              <a:rPr lang="da-DK" sz="1600" dirty="0" smtClean="0"/>
              <a:t>fra direktionsgangen – ja, det er et problem, at så få kvinder sidder på direktionsgangen</a:t>
            </a:r>
          </a:p>
          <a:p>
            <a:pPr marL="804863" lvl="1" indent="-342900"/>
            <a:r>
              <a:rPr lang="da-DK" sz="1600" dirty="0" smtClean="0"/>
              <a:t>Erfaring fra andre bestyrelser? Ja, men hvordan kommer mænd ind i deres første bestyrelse </a:t>
            </a:r>
            <a:r>
              <a:rPr lang="da-DK" sz="1600" dirty="0" smtClean="0">
                <a:sym typeface="Wingdings" panose="05000000000000000000" pitchFamily="2" charset="2"/>
              </a:rPr>
              <a:t></a:t>
            </a:r>
            <a:endParaRPr lang="da-DK" sz="1600" dirty="0" smtClean="0"/>
          </a:p>
          <a:p>
            <a:pPr marL="804863" lvl="1" indent="-342900"/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924B24-CB6A-42AE-924C-DB91D0A0E0D1}" type="slidenum">
              <a:rPr lang="da-DK" altLang="da-DK" smtClean="0"/>
              <a:pPr>
                <a:defRPr/>
              </a:pPr>
              <a:t>10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7262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76" y="838200"/>
            <a:ext cx="8421688" cy="709614"/>
          </a:xfrm>
        </p:spPr>
        <p:txBody>
          <a:bodyPr/>
          <a:lstStyle/>
          <a:p>
            <a:r>
              <a:rPr lang="da-DK" altLang="da-DK" sz="2800" dirty="0"/>
              <a:t>Mere </a:t>
            </a:r>
            <a:r>
              <a:rPr lang="da-DK" altLang="da-DK" sz="2800" dirty="0" smtClean="0"/>
              <a:t>(kvinde)netværk </a:t>
            </a:r>
            <a:r>
              <a:rPr lang="da-DK" altLang="da-DK" sz="2800" dirty="0"/>
              <a:t>– er det </a:t>
            </a:r>
            <a:r>
              <a:rPr lang="da-DK" altLang="da-DK" sz="2800" dirty="0" smtClean="0"/>
              <a:t>vejen?</a:t>
            </a:r>
            <a:endParaRPr lang="da-DK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438" y="1981200"/>
            <a:ext cx="5280025" cy="43021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b="1" dirty="0" smtClean="0"/>
              <a:t>Meget lidt/ingen klare svar fra forskning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Gør kvindenetværk deltagerne mere synlige i </a:t>
            </a:r>
            <a:r>
              <a:rPr lang="da-DK" sz="2000" dirty="0" err="1" smtClean="0"/>
              <a:t>fht</a:t>
            </a:r>
            <a:r>
              <a:rPr lang="da-DK" sz="2000" dirty="0" smtClean="0"/>
              <a:t>. bestyrelseslokalet</a:t>
            </a:r>
            <a:r>
              <a:rPr lang="da-DK" sz="2000" dirty="0" smtClean="0"/>
              <a:t>? </a:t>
            </a:r>
          </a:p>
          <a:p>
            <a:r>
              <a:rPr lang="da-DK" sz="2000" dirty="0" smtClean="0"/>
              <a:t>      Mit bud: Ja!</a:t>
            </a:r>
            <a:endParaRPr lang="da-DK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Hvordan kommer man ind i sin første bestyrelse?</a:t>
            </a:r>
          </a:p>
          <a:p>
            <a:pPr marL="804863" lvl="1" indent="-342900"/>
            <a:r>
              <a:rPr lang="da-DK" sz="1600" dirty="0"/>
              <a:t>V</a:t>
            </a:r>
            <a:r>
              <a:rPr lang="da-DK" sz="1600" dirty="0" smtClean="0"/>
              <a:t>ia netværk med andre bestyrelsesmedlemmer?</a:t>
            </a:r>
          </a:p>
          <a:p>
            <a:pPr marL="804863" lvl="1" indent="-342900"/>
            <a:r>
              <a:rPr lang="da-DK" sz="1600" dirty="0" smtClean="0"/>
              <a:t>Via headhuntere?</a:t>
            </a:r>
          </a:p>
          <a:p>
            <a:pPr marL="804863" lvl="1" indent="-342900"/>
            <a:r>
              <a:rPr lang="da-DK" sz="1600" dirty="0" smtClean="0"/>
              <a:t>Via små/ulønnede bestyrelser? </a:t>
            </a:r>
          </a:p>
          <a:p>
            <a:pPr marL="804863" lvl="1" indent="-342900"/>
            <a:r>
              <a:rPr lang="da-DK" sz="1600" dirty="0" smtClean="0"/>
              <a:t>Andre bud?</a:t>
            </a:r>
          </a:p>
          <a:p>
            <a:pPr marL="804863" lvl="1" indent="-342900"/>
            <a:endParaRPr lang="da-DK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924B24-CB6A-42AE-924C-DB91D0A0E0D1}" type="slidenum">
              <a:rPr lang="da-DK" altLang="da-DK" smtClean="0"/>
              <a:pPr>
                <a:defRPr/>
              </a:pPr>
              <a:t>11</a:t>
            </a:fld>
            <a:endParaRPr lang="da-DK" altLang="da-D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189" y="2057400"/>
            <a:ext cx="3127811" cy="211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8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48481" y="631031"/>
            <a:ext cx="8421688" cy="709613"/>
          </a:xfrm>
        </p:spPr>
        <p:txBody>
          <a:bodyPr/>
          <a:lstStyle/>
          <a:p>
            <a:pPr marL="457200" indent="-457200">
              <a:lnSpc>
                <a:spcPct val="100000"/>
              </a:lnSpc>
            </a:pPr>
            <a:r>
              <a:rPr lang="da-DK" altLang="da-DK" dirty="0" smtClean="0"/>
              <a:t>Flere kvinder i bestyrelser?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81000" y="1625754"/>
            <a:ext cx="8284369" cy="4378694"/>
          </a:xfrm>
          <a:ln>
            <a:solidFill>
              <a:schemeClr val="bg2"/>
            </a:solidFill>
          </a:ln>
        </p:spPr>
        <p:txBody>
          <a:bodyPr/>
          <a:lstStyle/>
          <a:p>
            <a:pPr marL="919163" lvl="1" indent="-457200">
              <a:lnSpc>
                <a:spcPct val="100000"/>
              </a:lnSpc>
              <a:buFont typeface="AU Passata" panose="020B0503030502030804" pitchFamily="34" charset="0"/>
              <a:buAutoNum type="arabicPeriod"/>
              <a:defRPr/>
            </a:pPr>
            <a:endParaRPr lang="da-DK" altLang="da-DK" sz="1400" dirty="0" smtClean="0"/>
          </a:p>
          <a:p>
            <a:pPr marL="990600" lvl="2" indent="-457200">
              <a:lnSpc>
                <a:spcPct val="100000"/>
              </a:lnSpc>
              <a:buFont typeface="AU Passata" panose="020B0503030502030804" pitchFamily="34" charset="0"/>
              <a:buAutoNum type="arabicPeriod"/>
              <a:defRPr/>
            </a:pPr>
            <a:endParaRPr lang="da-DK" altLang="da-DK" dirty="0"/>
          </a:p>
          <a:p>
            <a:pPr marL="919163" lvl="1" indent="-457200">
              <a:lnSpc>
                <a:spcPct val="100000"/>
              </a:lnSpc>
              <a:buFont typeface="AU Passata" panose="020B0503030502030804" pitchFamily="34" charset="0"/>
              <a:buAutoNum type="arabicPeriod"/>
              <a:defRPr/>
            </a:pPr>
            <a:r>
              <a:rPr lang="da-DK" altLang="da-DK" b="1" dirty="0" smtClean="0"/>
              <a:t>Politikerne?</a:t>
            </a:r>
          </a:p>
          <a:p>
            <a:pPr marL="990600" lvl="2" indent="-457200">
              <a:lnSpc>
                <a:spcPct val="100000"/>
              </a:lnSpc>
              <a:buFont typeface="AU Passata" panose="020B0503030502030804" pitchFamily="34" charset="0"/>
              <a:buAutoNum type="arabicPeriod"/>
              <a:defRPr/>
            </a:pPr>
            <a:r>
              <a:rPr lang="da-DK" altLang="da-DK" sz="1600" dirty="0" smtClean="0"/>
              <a:t>Kvoter til bestyrelse?</a:t>
            </a:r>
          </a:p>
          <a:p>
            <a:pPr marL="990600" lvl="2" indent="-457200">
              <a:lnSpc>
                <a:spcPct val="100000"/>
              </a:lnSpc>
              <a:buFont typeface="AU Passata" panose="020B0503030502030804" pitchFamily="34" charset="0"/>
              <a:buAutoNum type="arabicPeriod"/>
              <a:defRPr/>
            </a:pPr>
            <a:r>
              <a:rPr lang="da-DK" altLang="da-DK" sz="1600" dirty="0" smtClean="0"/>
              <a:t>Mere ligelig deling af barslen?  </a:t>
            </a:r>
          </a:p>
          <a:p>
            <a:pPr marL="919163" lvl="1" indent="-457200">
              <a:lnSpc>
                <a:spcPct val="100000"/>
              </a:lnSpc>
              <a:buFont typeface="AU Passata" panose="020B0503030502030804" pitchFamily="34" charset="0"/>
              <a:buAutoNum type="arabicPeriod"/>
              <a:defRPr/>
            </a:pPr>
            <a:endParaRPr lang="da-DK" altLang="da-DK" dirty="0"/>
          </a:p>
          <a:p>
            <a:pPr marL="919163" lvl="1" indent="-457200">
              <a:lnSpc>
                <a:spcPct val="100000"/>
              </a:lnSpc>
              <a:buFont typeface="AU Passata" panose="020B0503030502030804" pitchFamily="34" charset="0"/>
              <a:buAutoNum type="arabicPeriod"/>
              <a:defRPr/>
            </a:pPr>
            <a:r>
              <a:rPr lang="da-DK" altLang="da-DK" b="1" dirty="0" smtClean="0"/>
              <a:t>Virksomhederne</a:t>
            </a:r>
          </a:p>
          <a:p>
            <a:pPr marL="990600" lvl="2" indent="-457200">
              <a:lnSpc>
                <a:spcPct val="100000"/>
              </a:lnSpc>
              <a:buFont typeface="AU Passata" panose="020B0503030502030804" pitchFamily="34" charset="0"/>
              <a:buAutoNum type="arabicPeriod"/>
              <a:defRPr/>
            </a:pPr>
            <a:endParaRPr lang="da-DK" altLang="da-DK" sz="1600" b="1" dirty="0" smtClean="0"/>
          </a:p>
          <a:p>
            <a:pPr marL="919163" lvl="1" indent="-457200">
              <a:lnSpc>
                <a:spcPct val="100000"/>
              </a:lnSpc>
              <a:buFont typeface="AU Passata" panose="020B0503030502030804" pitchFamily="34" charset="0"/>
              <a:buAutoNum type="arabicPeriod"/>
              <a:defRPr/>
            </a:pPr>
            <a:r>
              <a:rPr lang="da-DK" altLang="da-DK" b="1" dirty="0"/>
              <a:t>Hvad kan kvinder selv gøre?</a:t>
            </a:r>
          </a:p>
          <a:p>
            <a:pPr marL="990600" lvl="2" indent="-457200">
              <a:lnSpc>
                <a:spcPct val="100000"/>
              </a:lnSpc>
              <a:buFont typeface="AU Passata" panose="020B0503030502030804" pitchFamily="34" charset="0"/>
              <a:buAutoNum type="arabicPeriod"/>
              <a:defRPr/>
            </a:pPr>
            <a:r>
              <a:rPr lang="da-DK" altLang="da-DK" sz="1600" dirty="0" smtClean="0"/>
              <a:t>Den rigtige mand </a:t>
            </a:r>
            <a:r>
              <a:rPr lang="da-DK" altLang="da-DK" sz="1600" dirty="0" smtClean="0">
                <a:sym typeface="Wingdings" panose="05000000000000000000" pitchFamily="2" charset="2"/>
              </a:rPr>
              <a:t></a:t>
            </a:r>
            <a:endParaRPr lang="da-DK" altLang="da-DK" sz="1600" dirty="0" smtClean="0"/>
          </a:p>
          <a:p>
            <a:pPr marL="990600" lvl="2" indent="-457200">
              <a:lnSpc>
                <a:spcPct val="100000"/>
              </a:lnSpc>
              <a:buFont typeface="AU Passata" panose="020B0503030502030804" pitchFamily="34" charset="0"/>
              <a:buAutoNum type="arabicPeriod"/>
              <a:defRPr/>
            </a:pPr>
            <a:r>
              <a:rPr lang="da-DK" altLang="da-DK" sz="1600" dirty="0" smtClean="0"/>
              <a:t>Tænke </a:t>
            </a:r>
            <a:r>
              <a:rPr lang="da-DK" altLang="da-DK" sz="1600" dirty="0"/>
              <a:t>langsigtet i </a:t>
            </a:r>
            <a:r>
              <a:rPr lang="da-DK" altLang="da-DK" sz="1600" dirty="0" smtClean="0"/>
              <a:t>karrierevalg – frem til direktionsgangen</a:t>
            </a:r>
            <a:endParaRPr lang="da-DK" altLang="da-DK" sz="1600" dirty="0"/>
          </a:p>
          <a:p>
            <a:pPr marL="990600" lvl="2" indent="-457200">
              <a:lnSpc>
                <a:spcPct val="100000"/>
              </a:lnSpc>
              <a:buFont typeface="AU Passata" panose="020B0503030502030804" pitchFamily="34" charset="0"/>
              <a:buAutoNum type="arabicPeriod"/>
              <a:defRPr/>
            </a:pPr>
            <a:r>
              <a:rPr lang="da-DK" altLang="da-DK" sz="1600" dirty="0"/>
              <a:t>Netværk og </a:t>
            </a:r>
            <a:r>
              <a:rPr lang="da-DK" altLang="da-DK" sz="1600" dirty="0" smtClean="0"/>
              <a:t>synlighed og vedholdenhed! </a:t>
            </a:r>
            <a:endParaRPr lang="da-DK" altLang="da-DK" sz="1600" dirty="0"/>
          </a:p>
          <a:p>
            <a:pPr lvl="2" indent="0">
              <a:lnSpc>
                <a:spcPct val="100000"/>
              </a:lnSpc>
              <a:buNone/>
              <a:defRPr/>
            </a:pPr>
            <a:endParaRPr lang="da-DK" altLang="da-DK" sz="1600" dirty="0"/>
          </a:p>
          <a:p>
            <a:pPr lvl="2" indent="0">
              <a:lnSpc>
                <a:spcPct val="100000"/>
              </a:lnSpc>
              <a:buNone/>
              <a:defRPr/>
            </a:pPr>
            <a:r>
              <a:rPr lang="da-DK" altLang="da-DK" sz="2000" b="1" dirty="0" smtClean="0"/>
              <a:t>DER ER INGEN QUICK FIX – DET VIL TAGE MANGE ÅR</a:t>
            </a:r>
          </a:p>
          <a:p>
            <a:pPr marL="990600" lvl="2" indent="-457200">
              <a:lnSpc>
                <a:spcPct val="100000"/>
              </a:lnSpc>
              <a:buFont typeface="AU Passata" panose="020B0503030502030804" pitchFamily="34" charset="0"/>
              <a:buAutoNum type="arabicPeriod"/>
              <a:defRPr/>
            </a:pPr>
            <a:endParaRPr lang="da-DK" altLang="da-DK" sz="1600" dirty="0"/>
          </a:p>
          <a:p>
            <a:pPr lvl="2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da-DK" altLang="da-DK" sz="1600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9pPr>
          </a:lstStyle>
          <a:p>
            <a:fld id="{A7B1E298-608B-4F84-9C01-C65B594BC220}" type="slidenum">
              <a:rPr lang="da-DK" altLang="da-DK" sz="900" smtClean="0">
                <a:solidFill>
                  <a:schemeClr val="bg2"/>
                </a:solidFill>
              </a:rPr>
              <a:pPr/>
              <a:t>12</a:t>
            </a:fld>
            <a:endParaRPr lang="da-DK" altLang="da-DK" sz="900" smtClean="0">
              <a:solidFill>
                <a:schemeClr val="bg2"/>
              </a:solidFill>
            </a:endParaRPr>
          </a:p>
        </p:txBody>
      </p:sp>
      <p:pic>
        <p:nvPicPr>
          <p:cNvPr id="5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463" y="2819400"/>
            <a:ext cx="3198342" cy="127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49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409570" y="1371600"/>
            <a:ext cx="8421688" cy="709613"/>
          </a:xfrm>
        </p:spPr>
        <p:txBody>
          <a:bodyPr/>
          <a:lstStyle/>
          <a:p>
            <a:pPr algn="ctr"/>
            <a:r>
              <a:rPr lang="da-DK" altLang="da-DK" dirty="0" smtClean="0"/>
              <a:t>Tak for ordet </a:t>
            </a:r>
            <a:br>
              <a:rPr lang="da-DK" altLang="da-DK" dirty="0" smtClean="0"/>
            </a:br>
            <a:endParaRPr lang="da-DK" altLang="da-DK" dirty="0" smtClean="0"/>
          </a:p>
        </p:txBody>
      </p:sp>
      <p:pic>
        <p:nvPicPr>
          <p:cNvPr id="3" name="Billede 9" descr="5617591-rengoerin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602" y="2743200"/>
            <a:ext cx="500562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3657600"/>
            <a:ext cx="8421688" cy="709613"/>
          </a:xfrm>
        </p:spPr>
        <p:txBody>
          <a:bodyPr/>
          <a:lstStyle/>
          <a:p>
            <a:pPr algn="ctr"/>
            <a:r>
              <a:rPr lang="da-DK" altLang="da-DK" b="1" dirty="0" smtClean="0"/>
              <a:t>Fakta: </a:t>
            </a:r>
            <a:br>
              <a:rPr lang="da-DK" altLang="da-DK" b="1" dirty="0" smtClean="0"/>
            </a:br>
            <a:r>
              <a:rPr lang="da-DK" altLang="da-DK" b="1" dirty="0" smtClean="0"/>
              <a:t>Hvor mange kvinder er der i </a:t>
            </a:r>
            <a:br>
              <a:rPr lang="da-DK" altLang="da-DK" b="1" dirty="0" smtClean="0"/>
            </a:br>
            <a:r>
              <a:rPr lang="da-DK" altLang="da-DK" b="1" dirty="0" smtClean="0"/>
              <a:t> danske bestyrelser?</a:t>
            </a:r>
            <a:br>
              <a:rPr lang="da-DK" altLang="da-DK" b="1" dirty="0" smtClean="0"/>
            </a:b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91656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849741" y="706191"/>
            <a:ext cx="7930722" cy="709614"/>
          </a:xfrm>
        </p:spPr>
        <p:txBody>
          <a:bodyPr/>
          <a:lstStyle/>
          <a:p>
            <a:r>
              <a:rPr lang="da-DK" altLang="da-DK" dirty="0" smtClean="0"/>
              <a:t>Kvindeandel i bestyrelser i Danmark og EU  </a:t>
            </a:r>
            <a:br>
              <a:rPr lang="da-DK" altLang="da-DK" dirty="0" smtClean="0"/>
            </a:br>
            <a:r>
              <a:rPr lang="da-DK" altLang="da-DK" dirty="0" smtClean="0"/>
              <a:t>”C20” virksomheder 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6531" indent="-316531">
              <a:defRPr sz="3508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1pPr>
            <a:lvl2pPr>
              <a:defRPr sz="3508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2pPr>
            <a:lvl3pPr marL="1055103" indent="-211021">
              <a:defRPr sz="3508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3pPr>
            <a:lvl4pPr marL="1477145" indent="-211021">
              <a:defRPr sz="3508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4pPr>
            <a:lvl5pPr marL="1899186" indent="-211021">
              <a:defRPr sz="3508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3508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3508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3508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3508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9pPr>
          </a:lstStyle>
          <a:p>
            <a:pPr lvl="1"/>
            <a:fld id="{958408A4-5075-4D8E-8225-1ADD979CFE10}" type="slidenum">
              <a:rPr lang="da-DK" altLang="en-US" sz="923">
                <a:solidFill>
                  <a:schemeClr val="bg2"/>
                </a:solidFill>
              </a:rPr>
              <a:pPr lvl="1"/>
              <a:t>3</a:t>
            </a:fld>
            <a:endParaRPr lang="da-DK" altLang="en-US" sz="923">
              <a:solidFill>
                <a:schemeClr val="bg2"/>
              </a:solidFill>
            </a:endParaRPr>
          </a:p>
        </p:txBody>
      </p:sp>
      <p:graphicFrame>
        <p:nvGraphicFramePr>
          <p:cNvPr id="5" name="Chart 4" descr="&lt;?xml version=&quot;1.0&quot; encoding=&quot;utf-16&quot;?&gt;&#10;&lt;ChartInfo xmlns:xsi=&quot;http://www.w3.org/2001/XMLSchema-instance&quot; xmlns:xsd=&quot;http://www.w3.org/2001/XMLSchema&quot;&gt;&#10;  &lt;SubtitleFontSize&gt;5&lt;/SubtitleFontSize&gt;&#10;  &lt;FunctionHistory&gt;&#10;    &lt;Item&gt;&#10;      &lt;Key&gt;&#10;        &lt;int&gt;1&lt;/int&gt;&#10;      &lt;/Key&gt;&#10;      &lt;Value&gt;&#10;        &lt;Cmd case=&quot;legend_pos&quot; val=&quot;bottom,plot,right&quot; IsRe=&quot;1&quot; /&gt;&#10;      &lt;/Value&gt;&#10;    &lt;/Item&gt;&#10;    &lt;Item&gt;&#10;      &lt;Key&gt;&#10;        &lt;int&gt;97&lt;/int&gt;&#10;      &lt;/Key&gt;&#10;      &lt;Value&gt;&#10;        &lt;Cmd case=&quot;add_charttitle&quot; title=&quot;Overskrift&quot; font-size=&quot;11&quot; font=&quot;Arial&quot; font-style=&quot;Bold&quot; margin=&quot;0.02&quot; alignFromLeft=&quot;excel;-3,word;-3,powerPoint;-3&quot; IsRe=&quot;1&quot; /&gt;&#10;      &lt;/Value&gt;&#10;    &lt;/Item&gt;&#10;    &lt;Item&gt;&#10;      &lt;Key&gt;&#10;        &lt;int&gt;98&lt;/int&gt;&#10;      &lt;/Key&gt;&#10;      &lt;Value&gt;&#10;        &lt;Cmd case=&quot;add_subtitle&quot; title=&quot;Underoverskrift&quot; font-size=&quot;9.5&quot; font=&quot;Arial&quot; margin=&quot;0.3&quot; alignFromLeft=&quot;excel;-3,word;-3,powerPoint;-3&quot; IsRe=&quot;1&quot; /&gt;&#10;      &lt;/Value&gt;&#10;    &lt;/Item&gt;&#10;    &lt;Item&gt;&#10;      &lt;Key&gt;&#10;        &lt;int&gt;99&lt;/int&gt;&#10;      &lt;/Key&gt;&#10;      &lt;Value&gt;&#10;        &lt;Cmd case=&quot;axis_y_title&quot; title=&quot;Y-akse titel&quot; font=&quot;Arial&quot; font-size=&quot;8&quot; margin=&quot;0.02&quot; alignFromLeft=&quot;excel;-3,word;-3,powerPoint;-3&quot; IsRe=&quot;1&quot; /&gt;&#10;      &lt;/Value&gt;&#10;    &lt;/Item&gt;&#10;    &lt;Item&gt;&#10;      &lt;Key&gt;&#10;        &lt;int&gt;101&lt;/int&gt;&#10;      &lt;/Key&gt;&#10;      &lt;Value&gt;&#10;        &lt;Cmd case=&quot;add_note&quot; title=&quot;Anm.:&quot; font-size=&quot;6&quot; font=&quot;Arial&quot; margin=&quot;0.05&quot; alignFromLeft=&quot;excel;-3,word;-3,powerPoint;-3&quot; IsRe=&quot;1&quot; /&gt;&#10;      &lt;/Value&gt;&#10;    &lt;/Item&gt;&#10;    &lt;Item&gt;&#10;      &lt;Key&gt;&#10;        &lt;int&gt;102&lt;/int&gt;&#10;      &lt;/Key&gt;&#10;      &lt;Value&gt;&#10;        &lt;Cmd case=&quot;add_note&quot; title=&quot;Kilde:&quot; isSub=&quot;true&quot; font-size=&quot;6&quot; font=&quot;Arial&quot; margin=&quot;0.05&quot; alignFromLeft=&quot;excel;-3,word;-3,powerPoint;-3&quot; IsRe=&quot;1&quot; /&gt;&#10;      &lt;/Value&gt;&#10;    &lt;/Item&gt;&#10;  &lt;/FunctionHistory&gt;&#10;  &lt;TypeSet&gt;true&lt;/TypeSet&gt;&#10;  &lt;ChartType&gt;4&lt;/ChartType&gt;&#10;  &lt;UsedPath&gt;C:\ProgramData\OfficeExtensions\Content\CorporateCharts\Linje&lt;/UsedPath&gt;&#10;&lt;/ChartInfo&gt;">
            <a:extLst>
              <a:ext uri="{FF2B5EF4-FFF2-40B4-BE49-F238E27FC236}">
                <a16:creationId xmlns:a16="http://schemas.microsoft.com/office/drawing/2014/main" id="{1331CE8C-931D-4406-8258-E5769F07C4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9689198"/>
              </p:ext>
            </p:extLst>
          </p:nvPr>
        </p:nvGraphicFramePr>
        <p:xfrm>
          <a:off x="849741" y="1767254"/>
          <a:ext cx="7378050" cy="4126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362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849741" y="706191"/>
            <a:ext cx="7930722" cy="709614"/>
          </a:xfrm>
        </p:spPr>
        <p:txBody>
          <a:bodyPr/>
          <a:lstStyle/>
          <a:p>
            <a:r>
              <a:rPr lang="da-DK" altLang="da-DK" dirty="0" smtClean="0"/>
              <a:t>Kvindeandel i bestyrelser i Danmark og EU  </a:t>
            </a:r>
            <a:br>
              <a:rPr lang="da-DK" altLang="da-DK" dirty="0" smtClean="0"/>
            </a:br>
            <a:r>
              <a:rPr lang="da-DK" altLang="da-DK" dirty="0" smtClean="0"/>
              <a:t>C20 virksomheder </a:t>
            </a:r>
            <a:r>
              <a:rPr lang="da-DK" altLang="da-DK" dirty="0" smtClean="0">
                <a:solidFill>
                  <a:srgbClr val="C00000"/>
                </a:solidFill>
              </a:rPr>
              <a:t>og de ca. 1300 virksomheder dækket af dansk lov 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6531" indent="-316531">
              <a:defRPr sz="3508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1pPr>
            <a:lvl2pPr>
              <a:defRPr sz="3508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2pPr>
            <a:lvl3pPr marL="1055103" indent="-211021">
              <a:defRPr sz="3508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3pPr>
            <a:lvl4pPr marL="1477145" indent="-211021">
              <a:defRPr sz="3508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4pPr>
            <a:lvl5pPr marL="1899186" indent="-211021">
              <a:defRPr sz="3508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3508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3508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3508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3508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9pPr>
          </a:lstStyle>
          <a:p>
            <a:pPr lvl="1"/>
            <a:fld id="{958408A4-5075-4D8E-8225-1ADD979CFE10}" type="slidenum">
              <a:rPr lang="da-DK" altLang="en-US" sz="923">
                <a:solidFill>
                  <a:schemeClr val="bg2"/>
                </a:solidFill>
              </a:rPr>
              <a:pPr lvl="1"/>
              <a:t>4</a:t>
            </a:fld>
            <a:endParaRPr lang="da-DK" altLang="en-US" sz="923">
              <a:solidFill>
                <a:schemeClr val="bg2"/>
              </a:solidFill>
            </a:endParaRPr>
          </a:p>
        </p:txBody>
      </p:sp>
      <p:graphicFrame>
        <p:nvGraphicFramePr>
          <p:cNvPr id="5" name="Chart 4" descr="&lt;?xml version=&quot;1.0&quot; encoding=&quot;utf-16&quot;?&gt;&#10;&lt;ChartInfo xmlns:xsi=&quot;http://www.w3.org/2001/XMLSchema-instance&quot; xmlns:xsd=&quot;http://www.w3.org/2001/XMLSchema&quot;&gt;&#10;  &lt;SubtitleFontSize&gt;5&lt;/SubtitleFontSize&gt;&#10;  &lt;FunctionHistory&gt;&#10;    &lt;Item&gt;&#10;      &lt;Key&gt;&#10;        &lt;int&gt;1&lt;/int&gt;&#10;      &lt;/Key&gt;&#10;      &lt;Value&gt;&#10;        &lt;Cmd case=&quot;legend_pos&quot; val=&quot;bottom,plot,right&quot; IsRe=&quot;1&quot; /&gt;&#10;      &lt;/Value&gt;&#10;    &lt;/Item&gt;&#10;    &lt;Item&gt;&#10;      &lt;Key&gt;&#10;        &lt;int&gt;97&lt;/int&gt;&#10;      &lt;/Key&gt;&#10;      &lt;Value&gt;&#10;        &lt;Cmd case=&quot;add_charttitle&quot; title=&quot;Overskrift&quot; font-size=&quot;11&quot; font=&quot;Arial&quot; font-style=&quot;Bold&quot; margin=&quot;0.02&quot; alignFromLeft=&quot;excel;-3,word;-3,powerPoint;-3&quot; IsRe=&quot;1&quot; /&gt;&#10;      &lt;/Value&gt;&#10;    &lt;/Item&gt;&#10;    &lt;Item&gt;&#10;      &lt;Key&gt;&#10;        &lt;int&gt;98&lt;/int&gt;&#10;      &lt;/Key&gt;&#10;      &lt;Value&gt;&#10;        &lt;Cmd case=&quot;add_subtitle&quot; title=&quot;Underoverskrift&quot; font-size=&quot;9.5&quot; font=&quot;Arial&quot; margin=&quot;0.3&quot; alignFromLeft=&quot;excel;-3,word;-3,powerPoint;-3&quot; IsRe=&quot;1&quot; /&gt;&#10;      &lt;/Value&gt;&#10;    &lt;/Item&gt;&#10;    &lt;Item&gt;&#10;      &lt;Key&gt;&#10;        &lt;int&gt;99&lt;/int&gt;&#10;      &lt;/Key&gt;&#10;      &lt;Value&gt;&#10;        &lt;Cmd case=&quot;axis_y_title&quot; title=&quot;Y-akse titel&quot; font=&quot;Arial&quot; font-size=&quot;8&quot; margin=&quot;0.02&quot; alignFromLeft=&quot;excel;-3,word;-3,powerPoint;-3&quot; IsRe=&quot;1&quot; /&gt;&#10;      &lt;/Value&gt;&#10;    &lt;/Item&gt;&#10;    &lt;Item&gt;&#10;      &lt;Key&gt;&#10;        &lt;int&gt;101&lt;/int&gt;&#10;      &lt;/Key&gt;&#10;      &lt;Value&gt;&#10;        &lt;Cmd case=&quot;add_note&quot; title=&quot;Anm.:&quot; font-size=&quot;6&quot; font=&quot;Arial&quot; margin=&quot;0.05&quot; alignFromLeft=&quot;excel;-3,word;-3,powerPoint;-3&quot; IsRe=&quot;1&quot; /&gt;&#10;      &lt;/Value&gt;&#10;    &lt;/Item&gt;&#10;    &lt;Item&gt;&#10;      &lt;Key&gt;&#10;        &lt;int&gt;102&lt;/int&gt;&#10;      &lt;/Key&gt;&#10;      &lt;Value&gt;&#10;        &lt;Cmd case=&quot;add_note&quot; title=&quot;Kilde:&quot; isSub=&quot;true&quot; font-size=&quot;6&quot; font=&quot;Arial&quot; margin=&quot;0.05&quot; alignFromLeft=&quot;excel;-3,word;-3,powerPoint;-3&quot; IsRe=&quot;1&quot; /&gt;&#10;      &lt;/Value&gt;&#10;    &lt;/Item&gt;&#10;  &lt;/FunctionHistory&gt;&#10;  &lt;TypeSet&gt;true&lt;/TypeSet&gt;&#10;  &lt;ChartType&gt;4&lt;/ChartType&gt;&#10;  &lt;UsedPath&gt;C:\ProgramData\OfficeExtensions\Content\CorporateCharts\Linje&lt;/UsedPath&gt;&#10;&lt;/ChartInfo&gt;">
            <a:extLst>
              <a:ext uri="{FF2B5EF4-FFF2-40B4-BE49-F238E27FC236}">
                <a16:creationId xmlns:a16="http://schemas.microsoft.com/office/drawing/2014/main" id="{1331CE8C-931D-4406-8258-E5769F07C424}"/>
              </a:ext>
            </a:extLst>
          </p:cNvPr>
          <p:cNvGraphicFramePr/>
          <p:nvPr>
            <p:extLst/>
          </p:nvPr>
        </p:nvGraphicFramePr>
        <p:xfrm>
          <a:off x="849741" y="1767254"/>
          <a:ext cx="7378050" cy="4126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361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6531" indent="-316531">
              <a:defRPr sz="3508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1pPr>
            <a:lvl2pPr>
              <a:defRPr sz="3508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2pPr>
            <a:lvl3pPr marL="1055103" indent="-211021">
              <a:defRPr sz="3508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3pPr>
            <a:lvl4pPr marL="1477145" indent="-211021">
              <a:defRPr sz="3508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4pPr>
            <a:lvl5pPr marL="1899186" indent="-211021">
              <a:defRPr sz="3508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3508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3508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3508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3508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9pPr>
          </a:lstStyle>
          <a:p>
            <a:pPr lvl="1"/>
            <a:fld id="{17C9CD07-44C7-4463-99E9-7D6DA12387B5}" type="slidenum">
              <a:rPr lang="da-DK" altLang="en-US" sz="923">
                <a:solidFill>
                  <a:schemeClr val="bg2"/>
                </a:solidFill>
              </a:rPr>
              <a:pPr lvl="1"/>
              <a:t>5</a:t>
            </a:fld>
            <a:endParaRPr lang="da-DK" altLang="en-US" sz="923">
              <a:solidFill>
                <a:schemeClr val="bg2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D6A35A2-2E02-4372-B173-D7F36E737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407211"/>
              </p:ext>
            </p:extLst>
          </p:nvPr>
        </p:nvGraphicFramePr>
        <p:xfrm>
          <a:off x="720001" y="2228790"/>
          <a:ext cx="7402999" cy="324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20001" y="1028733"/>
            <a:ext cx="705641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da-DK" sz="3200" b="1" dirty="0">
                <a:latin typeface="arial" panose="020B0604020202020204" pitchFamily="34" charset="0"/>
              </a:rPr>
              <a:t>Andel af kvinder i den private sektor</a:t>
            </a:r>
          </a:p>
          <a:p>
            <a:r>
              <a:rPr lang="da-DK" sz="2400" dirty="0">
                <a:latin typeface="arial" panose="020B0604020202020204" pitchFamily="34" charset="0"/>
              </a:rPr>
              <a:t>Private virksomheder med mere end 50 ansatte</a:t>
            </a:r>
            <a:endParaRPr lang="da-DK" sz="2667" b="1" dirty="0"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9" name="TextBox 8"/>
          <p:cNvSpPr txBox="1"/>
          <p:nvPr/>
        </p:nvSpPr>
        <p:spPr>
          <a:xfrm>
            <a:off x="1016030" y="5680964"/>
            <a:ext cx="7738200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67" dirty="0"/>
              <a:t>Kilde: </a:t>
            </a:r>
            <a:r>
              <a:rPr lang="da-DK" sz="1067" dirty="0" smtClean="0"/>
              <a:t> DI  på basis af Danmarks </a:t>
            </a:r>
            <a:r>
              <a:rPr lang="da-DK" sz="1067" dirty="0"/>
              <a:t>Statistiks forskerdatabaser og DI-beregninger efter metode af Smith, Smith &amp; </a:t>
            </a:r>
            <a:r>
              <a:rPr lang="da-DK" sz="1067" dirty="0" smtClean="0"/>
              <a:t>Verner </a:t>
            </a:r>
            <a:r>
              <a:rPr lang="da-DK" sz="1067" dirty="0"/>
              <a:t>(2013)</a:t>
            </a:r>
          </a:p>
        </p:txBody>
      </p:sp>
    </p:spTree>
    <p:extLst>
      <p:ext uri="{BB962C8B-B14F-4D97-AF65-F5344CB8AC3E}">
        <p14:creationId xmlns:p14="http://schemas.microsoft.com/office/powerpoint/2010/main" val="290391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79" y="1418126"/>
            <a:ext cx="8421688" cy="709613"/>
          </a:xfrm>
        </p:spPr>
        <p:txBody>
          <a:bodyPr/>
          <a:lstStyle/>
          <a:p>
            <a:pPr algn="ctr"/>
            <a:r>
              <a:rPr lang="da-DK" altLang="da-DK" sz="4000" b="1" dirty="0" smtClean="0"/>
              <a:t>Dansk og international forskning: </a:t>
            </a:r>
            <a:br>
              <a:rPr lang="da-DK" altLang="da-DK" sz="4000" b="1" dirty="0" smtClean="0"/>
            </a:br>
            <a:r>
              <a:rPr lang="da-DK" altLang="da-DK" sz="4000" b="1" dirty="0" smtClean="0"/>
              <a:t>Hvorfor så få kvinder i bestyrelser?</a:t>
            </a:r>
            <a:r>
              <a:rPr lang="da-DK" altLang="da-DK" dirty="0" smtClean="0"/>
              <a:t/>
            </a:r>
            <a:br>
              <a:rPr lang="da-DK" altLang="da-DK" dirty="0" smtClean="0"/>
            </a:br>
            <a:endParaRPr lang="da-DK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090" y="2667000"/>
            <a:ext cx="3506666" cy="29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67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6531" indent="-316531">
              <a:lnSpc>
                <a:spcPct val="150000"/>
              </a:lnSpc>
              <a:spcAft>
                <a:spcPct val="15000"/>
              </a:spcAft>
              <a:buClr>
                <a:schemeClr val="bg2"/>
              </a:buClr>
              <a:buChar char="•"/>
              <a:defRPr sz="1754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lnSpc>
                <a:spcPct val="101000"/>
              </a:lnSpc>
              <a:buClr>
                <a:schemeClr val="bg2"/>
              </a:buClr>
              <a:buChar char="•"/>
              <a:defRPr sz="1385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055103" indent="-211021">
              <a:lnSpc>
                <a:spcPct val="97000"/>
              </a:lnSpc>
              <a:spcBef>
                <a:spcPct val="20000"/>
              </a:spcBef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477145" indent="-211021">
              <a:spcBef>
                <a:spcPct val="20000"/>
              </a:spcBef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899186" indent="-211021">
              <a:spcBef>
                <a:spcPct val="20000"/>
              </a:spcBef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>
              <a:lnSpc>
                <a:spcPct val="100000"/>
              </a:lnSpc>
              <a:buClrTx/>
              <a:buFontTx/>
              <a:buNone/>
            </a:pPr>
            <a:fld id="{1936508E-661A-44A4-825E-F61325A82EB7}" type="slidenum">
              <a:rPr lang="da-DK" altLang="en-US" sz="923">
                <a:solidFill>
                  <a:schemeClr val="bg2"/>
                </a:solidFill>
                <a:latin typeface="AU Passata" panose="020B0503030502030804" pitchFamily="34" charset="0"/>
              </a:rPr>
              <a:pPr lvl="1">
                <a:lnSpc>
                  <a:spcPct val="100000"/>
                </a:lnSpc>
                <a:buClrTx/>
                <a:buFontTx/>
                <a:buNone/>
              </a:pPr>
              <a:t>7</a:t>
            </a:fld>
            <a:endParaRPr lang="da-DK" altLang="en-US" sz="923">
              <a:solidFill>
                <a:schemeClr val="bg2"/>
              </a:solidFill>
              <a:latin typeface="AU Passata" panose="020B0503030502030804" pitchFamily="34" charset="0"/>
            </a:endParaRPr>
          </a:p>
        </p:txBody>
      </p:sp>
      <p:sp>
        <p:nvSpPr>
          <p:cNvPr id="5" name="Pladsholder til indhold 2"/>
          <p:cNvSpPr txBox="1">
            <a:spLocks/>
          </p:cNvSpPr>
          <p:nvPr/>
        </p:nvSpPr>
        <p:spPr>
          <a:xfrm>
            <a:off x="140318" y="1410139"/>
            <a:ext cx="5681958" cy="5116512"/>
          </a:xfrm>
          <a:prstGeom prst="rect">
            <a:avLst/>
          </a:prstGeom>
        </p:spPr>
        <p:txBody>
          <a:bodyPr/>
          <a:lstStyle>
            <a:lvl1pPr marL="182563" indent="-182563" algn="l" defTabSz="957263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lr>
                <a:schemeClr val="bg2"/>
              </a:buClr>
              <a:buChar char="•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825" indent="-193675" algn="l" defTabSz="957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500">
                <a:solidFill>
                  <a:schemeClr val="tx1"/>
                </a:solidFill>
                <a:latin typeface="+mn-lt"/>
              </a:defRPr>
            </a:lvl2pPr>
            <a:lvl3pPr marL="569913" indent="-190500" algn="l" defTabSz="957263" rtl="0" eaLnBrk="0" fontAlgn="base" hangingPunct="0">
              <a:lnSpc>
                <a:spcPct val="97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00">
                <a:solidFill>
                  <a:schemeClr val="tx1"/>
                </a:solidFill>
                <a:latin typeface="+mn-lt"/>
              </a:defRPr>
            </a:lvl3pPr>
            <a:lvl4pPr marL="744538" indent="-171450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00">
                <a:solidFill>
                  <a:schemeClr val="tx1"/>
                </a:solidFill>
                <a:latin typeface="+mn-lt"/>
              </a:defRPr>
            </a:lvl4pPr>
            <a:lvl5pPr marL="936625" indent="-184150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00">
                <a:solidFill>
                  <a:schemeClr val="tx1"/>
                </a:solidFill>
                <a:latin typeface="+mn-lt"/>
              </a:defRPr>
            </a:lvl5pPr>
            <a:lvl6pPr marL="1393825" indent="-184150" algn="l" defTabSz="957263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00">
                <a:solidFill>
                  <a:schemeClr val="tx1"/>
                </a:solidFill>
                <a:latin typeface="+mn-lt"/>
              </a:defRPr>
            </a:lvl6pPr>
            <a:lvl7pPr marL="1851025" indent="-184150" algn="l" defTabSz="957263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00">
                <a:solidFill>
                  <a:schemeClr val="tx1"/>
                </a:solidFill>
                <a:latin typeface="+mn-lt"/>
              </a:defRPr>
            </a:lvl7pPr>
            <a:lvl8pPr marL="2308225" indent="-184150" algn="l" defTabSz="957263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00">
                <a:solidFill>
                  <a:schemeClr val="tx1"/>
                </a:solidFill>
                <a:latin typeface="+mn-lt"/>
              </a:defRPr>
            </a:lvl8pPr>
            <a:lvl9pPr marL="2765425" indent="-184150" algn="l" defTabSz="957263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422041" indent="-422041">
              <a:buFont typeface="+mj-lt"/>
              <a:buAutoNum type="arabicPeriod"/>
              <a:defRPr/>
            </a:pPr>
            <a:r>
              <a:rPr lang="en-GB" sz="2000" kern="0" dirty="0" smtClean="0"/>
              <a:t>“</a:t>
            </a:r>
            <a:r>
              <a:rPr lang="en-GB" sz="2000" kern="0" dirty="0" err="1" smtClean="0"/>
              <a:t>Gammeldags</a:t>
            </a:r>
            <a:r>
              <a:rPr lang="en-GB" sz="2000" kern="0" dirty="0" smtClean="0"/>
              <a:t>” </a:t>
            </a:r>
            <a:r>
              <a:rPr lang="en-GB" sz="2000" kern="0" dirty="0" err="1" smtClean="0"/>
              <a:t>diskrimination</a:t>
            </a:r>
            <a:r>
              <a:rPr lang="en-GB" sz="2000" kern="0" dirty="0" smtClean="0"/>
              <a:t> </a:t>
            </a:r>
            <a:r>
              <a:rPr lang="en-GB" sz="2000" kern="0" dirty="0"/>
              <a:t>mod </a:t>
            </a:r>
            <a:r>
              <a:rPr lang="en-GB" sz="2000" kern="0" dirty="0" err="1"/>
              <a:t>kvinder</a:t>
            </a:r>
            <a:r>
              <a:rPr lang="en-GB" sz="2000" kern="0" dirty="0"/>
              <a:t>?  </a:t>
            </a:r>
          </a:p>
          <a:p>
            <a:pPr marL="422041" indent="-422041">
              <a:buFont typeface="+mj-lt"/>
              <a:buAutoNum type="arabicPeriod"/>
              <a:defRPr/>
            </a:pPr>
            <a:r>
              <a:rPr lang="en-GB" sz="2000" kern="0" dirty="0"/>
              <a:t>Gender stereotyping, </a:t>
            </a:r>
            <a:r>
              <a:rPr lang="en-GB" sz="2000" kern="0" dirty="0" smtClean="0"/>
              <a:t>“think manager – think male”?</a:t>
            </a:r>
            <a:endParaRPr lang="en-GB" sz="2000" kern="0" dirty="0"/>
          </a:p>
          <a:p>
            <a:pPr marL="422041" indent="-422041">
              <a:buFont typeface="+mj-lt"/>
              <a:buAutoNum type="arabicPeriod"/>
              <a:defRPr/>
            </a:pPr>
            <a:r>
              <a:rPr lang="en-GB" sz="2000" kern="0" dirty="0" err="1"/>
              <a:t>Forskelle</a:t>
            </a:r>
            <a:r>
              <a:rPr lang="en-GB" sz="2000" kern="0" dirty="0"/>
              <a:t> </a:t>
            </a:r>
            <a:r>
              <a:rPr lang="en-GB" sz="2000" kern="0" dirty="0" err="1"/>
              <a:t>i</a:t>
            </a:r>
            <a:r>
              <a:rPr lang="en-GB" sz="2000" kern="0" dirty="0"/>
              <a:t> </a:t>
            </a:r>
            <a:r>
              <a:rPr lang="en-GB" sz="2000" kern="0" dirty="0" err="1" smtClean="0"/>
              <a:t>uddannelsesvalg</a:t>
            </a:r>
            <a:r>
              <a:rPr lang="en-GB" sz="2000" kern="0" dirty="0" smtClean="0"/>
              <a:t>, </a:t>
            </a:r>
            <a:r>
              <a:rPr lang="en-GB" sz="2000" kern="0" dirty="0" err="1" smtClean="0"/>
              <a:t>hjemmefront</a:t>
            </a:r>
            <a:endParaRPr lang="en-GB" sz="2000" kern="0" dirty="0" smtClean="0"/>
          </a:p>
          <a:p>
            <a:pPr marL="422041" indent="-422041">
              <a:buFont typeface="+mj-lt"/>
              <a:buAutoNum type="arabicPeriod"/>
              <a:defRPr/>
            </a:pPr>
            <a:r>
              <a:rPr lang="en-GB" sz="2000" kern="0" dirty="0" smtClean="0"/>
              <a:t>Barsel?</a:t>
            </a:r>
            <a:endParaRPr lang="en-GB" sz="2000" kern="0" dirty="0"/>
          </a:p>
          <a:p>
            <a:pPr marL="422041" indent="-422041">
              <a:buFont typeface="+mj-lt"/>
              <a:buAutoNum type="arabicPeriod"/>
              <a:defRPr/>
            </a:pPr>
            <a:r>
              <a:rPr lang="en-GB" sz="2000" kern="0" dirty="0" err="1" smtClean="0"/>
              <a:t>Kvinder</a:t>
            </a:r>
            <a:r>
              <a:rPr lang="en-GB" sz="2000" kern="0" dirty="0" smtClean="0"/>
              <a:t> </a:t>
            </a:r>
            <a:r>
              <a:rPr lang="en-GB" sz="2000" kern="0" dirty="0" err="1" smtClean="0"/>
              <a:t>vil</a:t>
            </a:r>
            <a:r>
              <a:rPr lang="en-GB" sz="2000" kern="0" dirty="0" smtClean="0"/>
              <a:t> </a:t>
            </a:r>
            <a:r>
              <a:rPr lang="en-GB" sz="2000" kern="0" dirty="0" err="1" smtClean="0"/>
              <a:t>ikke</a:t>
            </a:r>
            <a:r>
              <a:rPr lang="en-GB" sz="2000" kern="0" dirty="0" smtClean="0"/>
              <a:t> – der </a:t>
            </a:r>
            <a:r>
              <a:rPr lang="en-GB" sz="2000" kern="0" dirty="0" err="1" smtClean="0"/>
              <a:t>mangler</a:t>
            </a:r>
            <a:r>
              <a:rPr lang="en-GB" sz="2000" kern="0" dirty="0" smtClean="0"/>
              <a:t> </a:t>
            </a:r>
            <a:r>
              <a:rPr lang="en-GB" sz="2000" kern="0" dirty="0" err="1" smtClean="0"/>
              <a:t>kompetente</a:t>
            </a:r>
            <a:r>
              <a:rPr lang="en-GB" sz="2000" kern="0" dirty="0" smtClean="0"/>
              <a:t> </a:t>
            </a:r>
            <a:r>
              <a:rPr lang="en-GB" sz="2000" kern="0" dirty="0" err="1" smtClean="0"/>
              <a:t>kvinder</a:t>
            </a:r>
            <a:r>
              <a:rPr lang="en-GB" sz="2000" kern="0" dirty="0" smtClean="0"/>
              <a:t> I </a:t>
            </a:r>
            <a:r>
              <a:rPr lang="en-GB" sz="2000" kern="0" dirty="0" err="1" smtClean="0"/>
              <a:t>pipelinen</a:t>
            </a:r>
            <a:r>
              <a:rPr lang="en-GB" sz="2000" kern="0" dirty="0" smtClean="0"/>
              <a:t>? </a:t>
            </a:r>
            <a:endParaRPr lang="en-GB" sz="2000" kern="0" dirty="0"/>
          </a:p>
          <a:p>
            <a:pPr marL="422041" indent="-422041">
              <a:buFont typeface="+mj-lt"/>
              <a:buAutoNum type="arabicPeriod"/>
              <a:defRPr/>
            </a:pPr>
            <a:r>
              <a:rPr lang="en-GB" sz="1800" kern="0" dirty="0" err="1" smtClean="0"/>
              <a:t>Kvinder</a:t>
            </a:r>
            <a:r>
              <a:rPr lang="en-GB" sz="1800" kern="0" dirty="0" smtClean="0"/>
              <a:t> </a:t>
            </a:r>
            <a:r>
              <a:rPr lang="en-GB" sz="1800" kern="0" dirty="0" err="1"/>
              <a:t>mangler</a:t>
            </a:r>
            <a:r>
              <a:rPr lang="en-GB" sz="1800" kern="0" dirty="0"/>
              <a:t> </a:t>
            </a:r>
            <a:r>
              <a:rPr lang="en-GB" sz="1800" kern="0" dirty="0" err="1"/>
              <a:t>magtfulde</a:t>
            </a:r>
            <a:r>
              <a:rPr lang="en-GB" sz="1800" kern="0" dirty="0"/>
              <a:t> </a:t>
            </a:r>
            <a:r>
              <a:rPr lang="en-GB" sz="1800" kern="0" dirty="0" err="1"/>
              <a:t>netværk</a:t>
            </a:r>
            <a:r>
              <a:rPr lang="en-GB" sz="1800" kern="0" dirty="0"/>
              <a:t> </a:t>
            </a:r>
            <a:r>
              <a:rPr lang="en-GB" sz="1800" kern="0" dirty="0" err="1"/>
              <a:t>fra</a:t>
            </a:r>
            <a:r>
              <a:rPr lang="en-GB" sz="1800" kern="0" dirty="0"/>
              <a:t> </a:t>
            </a:r>
            <a:r>
              <a:rPr lang="en-GB" sz="1800" kern="0" dirty="0" err="1"/>
              <a:t>lederkarrieren</a:t>
            </a:r>
            <a:r>
              <a:rPr lang="en-GB" sz="1800" kern="0" dirty="0"/>
              <a:t> og </a:t>
            </a:r>
            <a:r>
              <a:rPr lang="en-GB" sz="1800" kern="0" dirty="0" err="1" smtClean="0"/>
              <a:t>bestyrelser</a:t>
            </a:r>
            <a:r>
              <a:rPr lang="en-GB" sz="1800" kern="0" dirty="0" smtClean="0"/>
              <a:t>?</a:t>
            </a:r>
            <a:endParaRPr lang="en-GB" sz="1800" kern="0" dirty="0"/>
          </a:p>
          <a:p>
            <a:pPr marL="0" indent="0">
              <a:buNone/>
              <a:defRPr/>
            </a:pPr>
            <a:endParaRPr lang="da-DK" sz="1754" kern="0" dirty="0"/>
          </a:p>
          <a:p>
            <a:pPr marL="0" indent="0">
              <a:buNone/>
              <a:defRPr/>
            </a:pPr>
            <a:endParaRPr lang="da-DK" sz="1754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100" b="1" dirty="0" err="1"/>
              <a:t>Kandidater</a:t>
            </a:r>
            <a:r>
              <a:rPr lang="en-GB" sz="3100" b="1" dirty="0"/>
              <a:t> </a:t>
            </a:r>
            <a:r>
              <a:rPr lang="en-GB" sz="3100" b="1" dirty="0" err="1"/>
              <a:t>til</a:t>
            </a:r>
            <a:r>
              <a:rPr lang="en-GB" sz="3100" b="1" dirty="0"/>
              <a:t> </a:t>
            </a:r>
            <a:r>
              <a:rPr lang="en-GB" sz="3100" b="1" dirty="0" err="1" smtClean="0"/>
              <a:t>svar</a:t>
            </a:r>
            <a:r>
              <a:rPr lang="en-GB" sz="3100" b="1" dirty="0" smtClean="0"/>
              <a:t> - </a:t>
            </a:r>
            <a:r>
              <a:rPr lang="en-GB" sz="3100" b="1" dirty="0" err="1"/>
              <a:t>baseret</a:t>
            </a:r>
            <a:r>
              <a:rPr lang="en-GB" sz="3100" b="1" dirty="0"/>
              <a:t> </a:t>
            </a:r>
            <a:r>
              <a:rPr lang="en-GB" sz="3100" b="1" dirty="0" err="1"/>
              <a:t>på</a:t>
            </a:r>
            <a:r>
              <a:rPr lang="en-GB" sz="3100" b="1" dirty="0"/>
              <a:t> </a:t>
            </a:r>
            <a:r>
              <a:rPr lang="en-GB" sz="3100" b="1" dirty="0" err="1"/>
              <a:t>vores</a:t>
            </a:r>
            <a:r>
              <a:rPr lang="en-GB" sz="3100" b="1" dirty="0"/>
              <a:t> </a:t>
            </a:r>
            <a:r>
              <a:rPr lang="en-GB" sz="3100" b="1" dirty="0" err="1"/>
              <a:t>forskning</a:t>
            </a:r>
            <a:r>
              <a:rPr lang="en-GB" sz="3100" b="1" dirty="0"/>
              <a:t>:</a:t>
            </a:r>
            <a:r>
              <a:rPr lang="en-GB" b="1" dirty="0"/>
              <a:t/>
            </a:r>
            <a:br>
              <a:rPr lang="en-GB" b="1" dirty="0"/>
            </a:br>
            <a:endParaRPr lang="da-DK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172" y="1418690"/>
            <a:ext cx="1926981" cy="123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173" y="3766338"/>
            <a:ext cx="967154" cy="142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822" y="5423338"/>
            <a:ext cx="191452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74" y="3243932"/>
            <a:ext cx="167798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74" y="4243841"/>
            <a:ext cx="1836126" cy="176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lede 10" descr="5619169-dkdengang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276" y="2372353"/>
            <a:ext cx="1692519" cy="110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00" y="2297590"/>
            <a:ext cx="745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rgbClr val="C00000"/>
                </a:solidFill>
              </a:rPr>
              <a:t>(+)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00121" y="2876302"/>
            <a:ext cx="745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rgbClr val="C00000"/>
                </a:solidFill>
              </a:rPr>
              <a:t>(+)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799" y="3322064"/>
            <a:ext cx="745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rgbClr val="C00000"/>
                </a:solidFill>
              </a:rPr>
              <a:t>(+)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1297" y="4361385"/>
            <a:ext cx="1136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rgbClr val="C00000"/>
                </a:solidFill>
              </a:rPr>
              <a:t>(+/-)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08464" y="5234948"/>
            <a:ext cx="745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rgbClr val="C00000"/>
                </a:solidFill>
              </a:rPr>
              <a:t>(+)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86746" y="1388780"/>
            <a:ext cx="654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rgbClr val="C00000"/>
                </a:solidFill>
              </a:rPr>
              <a:t>(-)</a:t>
            </a:r>
            <a:endParaRPr lang="da-DK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6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dsholder til diasnumm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6531" indent="-316531">
              <a:lnSpc>
                <a:spcPct val="150000"/>
              </a:lnSpc>
              <a:spcAft>
                <a:spcPct val="15000"/>
              </a:spcAft>
              <a:buClr>
                <a:schemeClr val="bg2"/>
              </a:buClr>
              <a:buChar char="•"/>
              <a:defRPr sz="1754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lnSpc>
                <a:spcPct val="101000"/>
              </a:lnSpc>
              <a:buClr>
                <a:schemeClr val="bg2"/>
              </a:buClr>
              <a:buChar char="•"/>
              <a:defRPr sz="1385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055103" indent="-211021">
              <a:lnSpc>
                <a:spcPct val="97000"/>
              </a:lnSpc>
              <a:spcBef>
                <a:spcPct val="20000"/>
              </a:spcBef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477145" indent="-211021">
              <a:spcBef>
                <a:spcPct val="20000"/>
              </a:spcBef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899186" indent="-211021">
              <a:spcBef>
                <a:spcPct val="20000"/>
              </a:spcBef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>
              <a:lnSpc>
                <a:spcPct val="100000"/>
              </a:lnSpc>
              <a:buClrTx/>
              <a:buFontTx/>
              <a:buNone/>
            </a:pPr>
            <a:fld id="{F7F85EA9-4BD4-4314-947E-523A638E6BEA}" type="slidenum">
              <a:rPr lang="da-DK" altLang="en-US" sz="923">
                <a:solidFill>
                  <a:schemeClr val="bg2"/>
                </a:solidFill>
                <a:latin typeface="AU Passata" panose="020B0503030502030804" pitchFamily="34" charset="0"/>
              </a:rPr>
              <a:pPr lvl="1">
                <a:lnSpc>
                  <a:spcPct val="100000"/>
                </a:lnSpc>
                <a:buClrTx/>
                <a:buFontTx/>
                <a:buNone/>
              </a:pPr>
              <a:t>8</a:t>
            </a:fld>
            <a:endParaRPr lang="da-DK" altLang="en-US" sz="923">
              <a:solidFill>
                <a:schemeClr val="bg2"/>
              </a:solidFill>
              <a:latin typeface="AU Passata" panose="020B0503030502030804" pitchFamily="34" charset="0"/>
            </a:endParaRPr>
          </a:p>
        </p:txBody>
      </p:sp>
      <p:sp>
        <p:nvSpPr>
          <p:cNvPr id="37891" name="Pladsholder til diasnummer 1"/>
          <p:cNvSpPr txBox="1">
            <a:spLocks/>
          </p:cNvSpPr>
          <p:nvPr/>
        </p:nvSpPr>
        <p:spPr bwMode="auto">
          <a:xfrm>
            <a:off x="6767146" y="6324600"/>
            <a:ext cx="2133600" cy="18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18" tIns="44209" rIns="88418" bIns="44209"/>
          <a:lstStyle>
            <a:lvl1pPr marL="342900" indent="-342900">
              <a:lnSpc>
                <a:spcPct val="150000"/>
              </a:lnSpc>
              <a:spcAft>
                <a:spcPct val="15000"/>
              </a:spcAft>
              <a:buClr>
                <a:schemeClr val="bg2"/>
              </a:buClr>
              <a:buChar char="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lnSpc>
                <a:spcPct val="101000"/>
              </a:lnSpc>
              <a:buClr>
                <a:schemeClr val="bg2"/>
              </a:buClr>
              <a:buChar char="•"/>
              <a:defRPr sz="1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Clr>
                <a:schemeClr val="bg2"/>
              </a:buClr>
              <a:buChar char="•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•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algn="r" eaLnBrk="1" hangingPunct="1">
              <a:lnSpc>
                <a:spcPct val="100000"/>
              </a:lnSpc>
              <a:buClrTx/>
              <a:buFontTx/>
              <a:buNone/>
            </a:pPr>
            <a:fld id="{1E18FA82-FD94-4E89-945D-6E062205AB74}" type="slidenum">
              <a:rPr lang="da-DK" altLang="en-US" sz="923">
                <a:solidFill>
                  <a:schemeClr val="bg2"/>
                </a:solidFill>
                <a:latin typeface="AU Passata" panose="020B0503030502030804" pitchFamily="34" charset="0"/>
              </a:rPr>
              <a:pPr lvl="1" algn="r" eaLnBrk="1" hangingPunct="1">
                <a:lnSpc>
                  <a:spcPct val="100000"/>
                </a:lnSpc>
                <a:buClrTx/>
                <a:buFontTx/>
                <a:buNone/>
              </a:pPr>
              <a:t>8</a:t>
            </a:fld>
            <a:endParaRPr lang="da-DK" altLang="en-US" sz="923">
              <a:solidFill>
                <a:schemeClr val="bg2"/>
              </a:solidFill>
              <a:latin typeface="AU Passata" panose="020B0503030502030804" pitchFamily="34" charset="0"/>
            </a:endParaRPr>
          </a:p>
        </p:txBody>
      </p:sp>
      <p:sp>
        <p:nvSpPr>
          <p:cNvPr id="37892" name="Slide Number Placeholder 1"/>
          <p:cNvSpPr txBox="1">
            <a:spLocks/>
          </p:cNvSpPr>
          <p:nvPr/>
        </p:nvSpPr>
        <p:spPr bwMode="auto">
          <a:xfrm>
            <a:off x="6767146" y="6324600"/>
            <a:ext cx="2133600" cy="18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18" tIns="44209" rIns="88418" bIns="44209"/>
          <a:lstStyle>
            <a:lvl1pPr marL="342900" indent="-342900">
              <a:lnSpc>
                <a:spcPct val="150000"/>
              </a:lnSpc>
              <a:spcAft>
                <a:spcPct val="15000"/>
              </a:spcAft>
              <a:buClr>
                <a:schemeClr val="bg2"/>
              </a:buClr>
              <a:buChar char="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lnSpc>
                <a:spcPct val="101000"/>
              </a:lnSpc>
              <a:buClr>
                <a:schemeClr val="bg2"/>
              </a:buClr>
              <a:buChar char="•"/>
              <a:defRPr sz="1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Clr>
                <a:schemeClr val="bg2"/>
              </a:buClr>
              <a:buChar char="•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•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algn="r" eaLnBrk="1" hangingPunct="1">
              <a:lnSpc>
                <a:spcPct val="100000"/>
              </a:lnSpc>
              <a:buClrTx/>
              <a:buFontTx/>
              <a:buNone/>
            </a:pPr>
            <a:fld id="{180D2174-646A-4E47-8D50-2D59779C0F28}" type="slidenum">
              <a:rPr lang="da-DK" altLang="en-US" sz="923">
                <a:solidFill>
                  <a:schemeClr val="bg2"/>
                </a:solidFill>
                <a:latin typeface="AU Passata" panose="020B0503030502030804" pitchFamily="34" charset="0"/>
              </a:rPr>
              <a:pPr lvl="1" algn="r" eaLnBrk="1" hangingPunct="1">
                <a:lnSpc>
                  <a:spcPct val="100000"/>
                </a:lnSpc>
                <a:buClrTx/>
                <a:buFontTx/>
                <a:buNone/>
              </a:pPr>
              <a:t>8</a:t>
            </a:fld>
            <a:endParaRPr lang="da-DK" altLang="en-US" sz="923">
              <a:solidFill>
                <a:schemeClr val="bg2"/>
              </a:solidFill>
              <a:latin typeface="AU Passata" panose="020B05030305020308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56089" y="662355"/>
            <a:ext cx="8424496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defTabSz="883649">
              <a:lnSpc>
                <a:spcPct val="83000"/>
              </a:lnSpc>
              <a:defRPr/>
            </a:pPr>
            <a:r>
              <a:rPr lang="da-DK" sz="3231" kern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a-DK" sz="1292" kern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0967" name="Tekstboks 5"/>
          <p:cNvSpPr txBox="1">
            <a:spLocks noChangeArrowheads="1"/>
          </p:cNvSpPr>
          <p:nvPr/>
        </p:nvSpPr>
        <p:spPr bwMode="auto">
          <a:xfrm>
            <a:off x="609601" y="461597"/>
            <a:ext cx="8291146" cy="12857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AU Passata" charset="0"/>
                <a:cs typeface="Arial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U Passata" charset="0"/>
                <a:cs typeface="Arial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U Passata" charset="0"/>
                <a:cs typeface="Arial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U Passata" charset="0"/>
                <a:cs typeface="Arial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U Passat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U Passat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U Passat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U Passat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U Passata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da-DK" altLang="da-DK" sz="2585" b="1" dirty="0" smtClean="0"/>
              <a:t>BARSEL: Gennemsnitligt </a:t>
            </a:r>
            <a:r>
              <a:rPr lang="da-DK" altLang="da-DK" sz="2585" b="1" dirty="0"/>
              <a:t>antal ugers orlov til </a:t>
            </a:r>
          </a:p>
          <a:p>
            <a:pPr algn="ctr" eaLnBrk="1" hangingPunct="1">
              <a:defRPr/>
            </a:pPr>
            <a:r>
              <a:rPr lang="da-DK" altLang="da-DK" sz="2585" b="1" dirty="0"/>
              <a:t>mødre og fædre pr barn født i året,</a:t>
            </a:r>
            <a:r>
              <a:rPr lang="da-DK" altLang="da-DK" sz="1292" b="1" dirty="0"/>
              <a:t> </a:t>
            </a:r>
            <a:r>
              <a:rPr lang="da-DK" sz="1292" kern="0" dirty="0"/>
              <a:t>Kilde: Danmarks Statistik</a:t>
            </a:r>
          </a:p>
          <a:p>
            <a:pPr eaLnBrk="1" hangingPunct="1">
              <a:defRPr/>
            </a:pPr>
            <a:endParaRPr lang="da-DK" altLang="da-DK" sz="2585" b="1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50827" y="5191859"/>
            <a:ext cx="490840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spcAft>
                <a:spcPct val="15000"/>
              </a:spcAft>
              <a:buClr>
                <a:schemeClr val="bg2"/>
              </a:buClr>
              <a:buChar char="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01000"/>
              </a:lnSpc>
              <a:buClr>
                <a:schemeClr val="bg2"/>
              </a:buClr>
              <a:buChar char="•"/>
              <a:defRPr sz="1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7000"/>
              </a:lnSpc>
              <a:spcBef>
                <a:spcPct val="20000"/>
              </a:spcBef>
              <a:buClr>
                <a:schemeClr val="bg2"/>
              </a:buClr>
              <a:buChar char="•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•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a-DK" altLang="da-DK" sz="1846">
                <a:latin typeface="AU Passata" panose="020B0503030502030804" pitchFamily="34" charset="0"/>
              </a:rPr>
              <a:t>9%</a:t>
            </a:r>
          </a:p>
        </p:txBody>
      </p:sp>
      <p:pic>
        <p:nvPicPr>
          <p:cNvPr id="256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374" y="4677508"/>
            <a:ext cx="1836126" cy="176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897" name="Chart 12"/>
          <p:cNvGraphicFramePr>
            <a:graphicFrameLocks/>
          </p:cNvGraphicFramePr>
          <p:nvPr/>
        </p:nvGraphicFramePr>
        <p:xfrm>
          <a:off x="-46892" y="1321777"/>
          <a:ext cx="6792058" cy="4334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1" name="Chart" r:id="rId5" imgW="7364606" imgH="4706520" progId="Excel.Chart.8">
                  <p:embed/>
                </p:oleObj>
              </mc:Choice>
              <mc:Fallback>
                <p:oleObj name="Chart" r:id="rId5" imgW="7364606" imgH="4706520" progId="Excel.Chart.8">
                  <p:embed/>
                  <p:pic>
                    <p:nvPicPr>
                      <p:cNvPr id="37897" name="Char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6892" y="1321777"/>
                        <a:ext cx="6792058" cy="43346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765431" y="4542693"/>
            <a:ext cx="589085" cy="760993"/>
          </a:xfrm>
          <a:prstGeom prst="ellipse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957263">
              <a:lnSpc>
                <a:spcPct val="150000"/>
              </a:lnSpc>
              <a:spcAft>
                <a:spcPct val="15000"/>
              </a:spcAft>
              <a:buClr>
                <a:schemeClr val="bg2"/>
              </a:buClr>
              <a:buChar char="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57263">
              <a:lnSpc>
                <a:spcPct val="101000"/>
              </a:lnSpc>
              <a:buClr>
                <a:schemeClr val="bg2"/>
              </a:buClr>
              <a:buChar char="•"/>
              <a:defRPr sz="1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57263">
              <a:lnSpc>
                <a:spcPct val="97000"/>
              </a:lnSpc>
              <a:spcBef>
                <a:spcPct val="20000"/>
              </a:spcBef>
              <a:buClr>
                <a:schemeClr val="bg2"/>
              </a:buClr>
              <a:buChar char="•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57263">
              <a:spcBef>
                <a:spcPct val="20000"/>
              </a:spcBef>
              <a:buClr>
                <a:schemeClr val="bg2"/>
              </a:buClr>
              <a:buChar char="•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57263">
              <a:spcBef>
                <a:spcPct val="20000"/>
              </a:spcBef>
              <a:buClr>
                <a:schemeClr val="bg2"/>
              </a:buClr>
              <a:buChar char="•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3485"/>
              </a:lnSpc>
              <a:spcAft>
                <a:spcPct val="0"/>
              </a:spcAft>
              <a:buClrTx/>
              <a:buNone/>
            </a:pPr>
            <a:endParaRPr lang="da-DK" altLang="da-DK" sz="3508">
              <a:latin typeface="AU Passata" panose="020B0503030502030804" pitchFamily="34" charset="0"/>
            </a:endParaRPr>
          </a:p>
        </p:txBody>
      </p:sp>
      <p:cxnSp>
        <p:nvCxnSpPr>
          <p:cNvPr id="15" name="Lige pilforbindelse 11"/>
          <p:cNvCxnSpPr>
            <a:cxnSpLocks noChangeShapeType="1"/>
            <a:stCxn id="25610" idx="1"/>
          </p:cNvCxnSpPr>
          <p:nvPr/>
        </p:nvCxnSpPr>
        <p:spPr bwMode="auto">
          <a:xfrm flipH="1" flipV="1">
            <a:off x="5303228" y="4825512"/>
            <a:ext cx="1814146" cy="737088"/>
          </a:xfrm>
          <a:prstGeom prst="straightConnector1">
            <a:avLst/>
          </a:prstGeom>
          <a:noFill/>
          <a:ln w="762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0" name="TextBox 10"/>
          <p:cNvSpPr txBox="1">
            <a:spLocks noChangeArrowheads="1"/>
          </p:cNvSpPr>
          <p:nvPr/>
        </p:nvSpPr>
        <p:spPr bwMode="auto">
          <a:xfrm>
            <a:off x="4814837" y="4734996"/>
            <a:ext cx="671979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8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846" dirty="0"/>
              <a:t>9,5%</a:t>
            </a:r>
          </a:p>
        </p:txBody>
      </p:sp>
    </p:spTree>
    <p:extLst>
      <p:ext uri="{BB962C8B-B14F-4D97-AF65-F5344CB8AC3E}">
        <p14:creationId xmlns:p14="http://schemas.microsoft.com/office/powerpoint/2010/main" val="5322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62455" y="1249973"/>
            <a:ext cx="8534400" cy="655027"/>
          </a:xfrm>
        </p:spPr>
        <p:txBody>
          <a:bodyPr/>
          <a:lstStyle/>
          <a:p>
            <a:pPr algn="ctr"/>
            <a:r>
              <a:rPr lang="en-GB" altLang="da-DK" dirty="0" err="1" smtClean="0"/>
              <a:t>Kvinder</a:t>
            </a:r>
            <a:r>
              <a:rPr lang="en-GB" altLang="da-DK" dirty="0" smtClean="0"/>
              <a:t> </a:t>
            </a:r>
            <a:r>
              <a:rPr lang="en-GB" altLang="da-DK" dirty="0" err="1" smtClean="0"/>
              <a:t>mangler</a:t>
            </a:r>
            <a:r>
              <a:rPr lang="en-GB" altLang="da-DK" dirty="0" smtClean="0"/>
              <a:t> </a:t>
            </a:r>
            <a:r>
              <a:rPr lang="en-GB" altLang="da-DK" dirty="0" err="1" smtClean="0"/>
              <a:t>netværk</a:t>
            </a:r>
            <a:r>
              <a:rPr lang="en-GB" altLang="da-DK" dirty="0" smtClean="0"/>
              <a:t> </a:t>
            </a:r>
            <a:r>
              <a:rPr lang="en-GB" altLang="da-DK" dirty="0" err="1" smtClean="0"/>
              <a:t>til</a:t>
            </a:r>
            <a:r>
              <a:rPr lang="en-GB" altLang="da-DK" dirty="0" smtClean="0"/>
              <a:t> </a:t>
            </a:r>
            <a:r>
              <a:rPr lang="en-GB" altLang="da-DK" dirty="0" err="1" smtClean="0"/>
              <a:t>andre</a:t>
            </a:r>
            <a:r>
              <a:rPr lang="en-GB" altLang="da-DK" dirty="0" smtClean="0"/>
              <a:t> </a:t>
            </a:r>
            <a:r>
              <a:rPr lang="en-GB" altLang="da-DK" dirty="0" err="1" smtClean="0"/>
              <a:t>bestyrelsesmedlemmer</a:t>
            </a:r>
            <a:r>
              <a:rPr lang="en-GB" altLang="da-DK" dirty="0" smtClean="0"/>
              <a:t> </a:t>
            </a:r>
            <a:r>
              <a:rPr lang="en-GB" altLang="da-DK" dirty="0" err="1" smtClean="0"/>
              <a:t>eller</a:t>
            </a:r>
            <a:r>
              <a:rPr lang="en-GB" altLang="da-DK" dirty="0" smtClean="0"/>
              <a:t> </a:t>
            </a:r>
            <a:r>
              <a:rPr lang="en-GB" altLang="da-DK" dirty="0" err="1" smtClean="0"/>
              <a:t>direktionsgangen</a:t>
            </a:r>
            <a:r>
              <a:rPr lang="en-GB" altLang="da-DK" dirty="0" smtClean="0"/>
              <a:t>?</a:t>
            </a:r>
            <a:endParaRPr lang="da-DK" alt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5" y="1905000"/>
            <a:ext cx="8534400" cy="31242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endParaRPr lang="da-DK" sz="1846" b="1" dirty="0" smtClean="0"/>
          </a:p>
          <a:p>
            <a:pPr>
              <a:lnSpc>
                <a:spcPct val="100000"/>
              </a:lnSpc>
              <a:defRPr/>
            </a:pPr>
            <a:endParaRPr lang="da-DK" sz="1846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da-DK" sz="2000" dirty="0" smtClean="0"/>
              <a:t>Ja! Kvinder har meget færre netværksrelationer til andre </a:t>
            </a:r>
            <a:r>
              <a:rPr lang="da-DK" sz="2000" b="1" dirty="0" smtClean="0"/>
              <a:t>direktionsmedlemmer eller bestyrelsesmedlemmer</a:t>
            </a:r>
          </a:p>
          <a:p>
            <a:pPr marL="804863" lvl="1" indent="-342900">
              <a:lnSpc>
                <a:spcPct val="100000"/>
              </a:lnSpc>
              <a:defRPr/>
            </a:pPr>
            <a:r>
              <a:rPr lang="da-DK" sz="1600" dirty="0" smtClean="0"/>
              <a:t>Bl.a. fordi kvinderne jo ikke når op på direktionsgangen i samme omfang som mænd </a:t>
            </a:r>
          </a:p>
          <a:p>
            <a:pPr>
              <a:lnSpc>
                <a:spcPct val="100000"/>
              </a:lnSpc>
              <a:defRPr/>
            </a:pPr>
            <a:endParaRPr lang="da-DK" sz="2000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da-DK" sz="2000" dirty="0" smtClean="0"/>
              <a:t>Og de får mindre ud af deres netværk mht. at øge chancen for </a:t>
            </a:r>
            <a:r>
              <a:rPr lang="da-DK" sz="2000" dirty="0" smtClean="0"/>
              <a:t>bestyrelsesposter – vi kan ikke forklare - endnu. </a:t>
            </a:r>
          </a:p>
          <a:p>
            <a:pPr>
              <a:lnSpc>
                <a:spcPct val="100000"/>
              </a:lnSpc>
              <a:defRPr/>
            </a:pPr>
            <a:r>
              <a:rPr lang="da-DK" altLang="da-DK" sz="2000" dirty="0"/>
              <a:t> </a:t>
            </a:r>
            <a:r>
              <a:rPr lang="da-DK" altLang="da-DK" sz="2000" dirty="0" smtClean="0"/>
              <a:t>     </a:t>
            </a:r>
            <a:r>
              <a:rPr lang="da-DK" altLang="da-DK" sz="1600" dirty="0" smtClean="0"/>
              <a:t>Von </a:t>
            </a:r>
            <a:r>
              <a:rPr lang="da-DK" altLang="da-DK" sz="1600" dirty="0"/>
              <a:t>Essen og Smith (2019</a:t>
            </a:r>
            <a:r>
              <a:rPr lang="da-DK" altLang="da-DK" sz="1600" dirty="0" smtClean="0"/>
              <a:t>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da-DK" sz="2000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2190" indent="-292190">
              <a:defRPr sz="3238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1pPr>
            <a:lvl2pPr>
              <a:defRPr sz="3238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2pPr>
            <a:lvl3pPr marL="973966" indent="-194793">
              <a:defRPr sz="3238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3pPr>
            <a:lvl4pPr marL="1363553" indent="-194793">
              <a:defRPr sz="3238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4pPr>
            <a:lvl5pPr marL="1753139" indent="-194793">
              <a:defRPr sz="3238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5pPr>
            <a:lvl6pPr marL="2142725" indent="-194793" eaLnBrk="0" fontAlgn="base" hangingPunct="0">
              <a:spcBef>
                <a:spcPct val="0"/>
              </a:spcBef>
              <a:spcAft>
                <a:spcPct val="0"/>
              </a:spcAft>
              <a:defRPr sz="3238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6pPr>
            <a:lvl7pPr marL="2532312" indent="-194793" eaLnBrk="0" fontAlgn="base" hangingPunct="0">
              <a:spcBef>
                <a:spcPct val="0"/>
              </a:spcBef>
              <a:spcAft>
                <a:spcPct val="0"/>
              </a:spcAft>
              <a:defRPr sz="3238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7pPr>
            <a:lvl8pPr marL="2921898" indent="-194793" eaLnBrk="0" fontAlgn="base" hangingPunct="0">
              <a:spcBef>
                <a:spcPct val="0"/>
              </a:spcBef>
              <a:spcAft>
                <a:spcPct val="0"/>
              </a:spcAft>
              <a:defRPr sz="3238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8pPr>
            <a:lvl9pPr marL="3311484" indent="-194793" eaLnBrk="0" fontAlgn="base" hangingPunct="0">
              <a:spcBef>
                <a:spcPct val="0"/>
              </a:spcBef>
              <a:spcAft>
                <a:spcPct val="0"/>
              </a:spcAft>
              <a:defRPr sz="3238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9pPr>
          </a:lstStyle>
          <a:p>
            <a:pPr lvl="1">
              <a:defRPr/>
            </a:pPr>
            <a:fld id="{102F187C-B163-4B86-B7F1-F5CF35FB887D}" type="slidenum">
              <a:rPr lang="da-DK" altLang="en-US" sz="852">
                <a:solidFill>
                  <a:srgbClr val="03428E"/>
                </a:solidFill>
              </a:rPr>
              <a:pPr lvl="1">
                <a:defRPr/>
              </a:pPr>
              <a:t>9</a:t>
            </a:fld>
            <a:endParaRPr lang="da-DK" altLang="en-US" sz="852">
              <a:solidFill>
                <a:srgbClr val="03428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257800"/>
            <a:ext cx="1926981" cy="123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00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">
  <a:themeElements>
    <a:clrScheme name="">
      <a:dk1>
        <a:srgbClr val="000000"/>
      </a:dk1>
      <a:lt1>
        <a:srgbClr val="FFFFFF"/>
      </a:lt1>
      <a:dk2>
        <a:srgbClr val="81A0C6"/>
      </a:dk2>
      <a:lt2>
        <a:srgbClr val="03428E"/>
      </a:lt2>
      <a:accent1>
        <a:srgbClr val="FFFFFF"/>
      </a:accent1>
      <a:accent2>
        <a:srgbClr val="808092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84"/>
      </a:accent6>
      <a:hlink>
        <a:srgbClr val="E6ECF4"/>
      </a:hlink>
      <a:folHlink>
        <a:srgbClr val="E5E5E9"/>
      </a:folHlink>
    </a:clrScheme>
    <a:fontScheme name="AU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</a:objectDefaults>
  <a:extraClrSchemeLst>
    <a:extraClrScheme>
      <a:clrScheme name="A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 14">
        <a:dk1>
          <a:srgbClr val="000000"/>
        </a:dk1>
        <a:lt1>
          <a:srgbClr val="0066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AAB8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979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E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 16">
        <a:dk1>
          <a:srgbClr val="000000"/>
        </a:dk1>
        <a:lt1>
          <a:srgbClr val="FFFFFF"/>
        </a:lt1>
        <a:dk2>
          <a:srgbClr val="000000"/>
        </a:dk2>
        <a:lt2>
          <a:srgbClr val="808092"/>
        </a:lt2>
        <a:accent1>
          <a:srgbClr val="03428E"/>
        </a:accent1>
        <a:accent2>
          <a:srgbClr val="81A0C6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7491B3"/>
        </a:accent6>
        <a:hlink>
          <a:srgbClr val="E6ECF4"/>
        </a:hlink>
        <a:folHlink>
          <a:srgbClr val="E5E5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ontor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ontor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DI Corporate">
    <a:dk1>
      <a:srgbClr val="000000"/>
    </a:dk1>
    <a:lt1>
      <a:srgbClr val="FFFFFF"/>
    </a:lt1>
    <a:dk2>
      <a:srgbClr val="6E6E6E"/>
    </a:dk2>
    <a:lt2>
      <a:srgbClr val="0092D7"/>
    </a:lt2>
    <a:accent1>
      <a:srgbClr val="0092D7"/>
    </a:accent1>
    <a:accent2>
      <a:srgbClr val="464646"/>
    </a:accent2>
    <a:accent3>
      <a:srgbClr val="BEBEBE"/>
    </a:accent3>
    <a:accent4>
      <a:srgbClr val="007BAD"/>
    </a:accent4>
    <a:accent5>
      <a:srgbClr val="6E6E6E"/>
    </a:accent5>
    <a:accent6>
      <a:srgbClr val="77BFE9"/>
    </a:accent6>
    <a:hlink>
      <a:srgbClr val="006491"/>
    </a:hlink>
    <a:folHlink>
      <a:srgbClr val="E60F8C"/>
    </a:folHlink>
  </a:clrScheme>
  <a:fontScheme name="DI Corpora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</Template>
  <TotalTime>8636</TotalTime>
  <Words>531</Words>
  <Application>Microsoft Office PowerPoint</Application>
  <PresentationFormat>On-screen Show (4:3)</PresentationFormat>
  <Paragraphs>112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AU Passata</vt:lpstr>
      <vt:lpstr>AU Peto</vt:lpstr>
      <vt:lpstr>Arial</vt:lpstr>
      <vt:lpstr>Wingdings</vt:lpstr>
      <vt:lpstr>Arial</vt:lpstr>
      <vt:lpstr>AU</vt:lpstr>
      <vt:lpstr>Chart</vt:lpstr>
      <vt:lpstr>Hvorfor er der så få kvinder i danske bestyrelser? Og hvad kan der gøres ved det?</vt:lpstr>
      <vt:lpstr>Fakta:  Hvor mange kvinder er der i   danske bestyrelser? </vt:lpstr>
      <vt:lpstr>Kvindeandel i bestyrelser i Danmark og EU   ”C20” virksomheder </vt:lpstr>
      <vt:lpstr>Kvindeandel i bestyrelser i Danmark og EU   C20 virksomheder og de ca. 1300 virksomheder dækket af dansk lov </vt:lpstr>
      <vt:lpstr> </vt:lpstr>
      <vt:lpstr>Dansk og international forskning:  Hvorfor så få kvinder i bestyrelser? </vt:lpstr>
      <vt:lpstr>Kandidater til svar - baseret på vores forskning: </vt:lpstr>
      <vt:lpstr>PowerPoint Presentation</vt:lpstr>
      <vt:lpstr>Kvinder mangler netværk til andre bestyrelsesmedlemmer eller direktionsgangen?</vt:lpstr>
      <vt:lpstr>Kvinder vil ikke? Der mangler kompetente kvinder i pipelinen? </vt:lpstr>
      <vt:lpstr>Mere (kvinde)netværk – er det vejen?</vt:lpstr>
      <vt:lpstr>Flere kvinder i bestyrelser?</vt:lpstr>
      <vt:lpstr>Tak for ordet  </vt:lpstr>
    </vt:vector>
  </TitlesOfParts>
  <Company>University of Aarhus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 WITH CAPITAL LETTERS]</dc:title>
  <dc:creator>hnielsen</dc:creator>
  <cp:lastModifiedBy>Nina Smith</cp:lastModifiedBy>
  <cp:revision>542</cp:revision>
  <dcterms:created xsi:type="dcterms:W3CDTF">2010-01-31T12:30:53Z</dcterms:created>
  <dcterms:modified xsi:type="dcterms:W3CDTF">2019-05-14T07:26:57Z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By">
    <vt:lpwstr>SkabelonDesign</vt:lpwstr>
  </property>
</Properties>
</file>